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wmf" ContentType="image/x-wmf"/>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57" r:id="rId3"/>
    <p:sldId id="312" r:id="rId4"/>
    <p:sldId id="314" r:id="rId5"/>
    <p:sldId id="315" r:id="rId6"/>
    <p:sldId id="259" r:id="rId7"/>
    <p:sldId id="260" r:id="rId8"/>
    <p:sldId id="261" r:id="rId9"/>
    <p:sldId id="263" r:id="rId10"/>
    <p:sldId id="264" r:id="rId11"/>
    <p:sldId id="265" r:id="rId12"/>
    <p:sldId id="266" r:id="rId13"/>
    <p:sldId id="267" r:id="rId14"/>
    <p:sldId id="270" r:id="rId15"/>
    <p:sldId id="268" r:id="rId16"/>
    <p:sldId id="269" r:id="rId17"/>
    <p:sldId id="271" r:id="rId18"/>
    <p:sldId id="272" r:id="rId19"/>
    <p:sldId id="273" r:id="rId21"/>
    <p:sldId id="274" r:id="rId22"/>
    <p:sldId id="276" r:id="rId23"/>
    <p:sldId id="277" r:id="rId24"/>
    <p:sldId id="275" r:id="rId25"/>
    <p:sldId id="278" r:id="rId26"/>
    <p:sldId id="281" r:id="rId27"/>
    <p:sldId id="282" r:id="rId28"/>
    <p:sldId id="386" r:id="rId29"/>
    <p:sldId id="283" r:id="rId30"/>
    <p:sldId id="284" r:id="rId31"/>
    <p:sldId id="285" r:id="rId32"/>
    <p:sldId id="286" r:id="rId33"/>
    <p:sldId id="287" r:id="rId34"/>
    <p:sldId id="288" r:id="rId35"/>
    <p:sldId id="289" r:id="rId36"/>
    <p:sldId id="291" r:id="rId37"/>
    <p:sldId id="292" r:id="rId38"/>
    <p:sldId id="290" r:id="rId39"/>
    <p:sldId id="294" r:id="rId40"/>
    <p:sldId id="279" r:id="rId41"/>
    <p:sldId id="296" r:id="rId42"/>
    <p:sldId id="297" r:id="rId43"/>
    <p:sldId id="298" r:id="rId44"/>
    <p:sldId id="301" r:id="rId45"/>
    <p:sldId id="299" r:id="rId46"/>
    <p:sldId id="300" r:id="rId47"/>
    <p:sldId id="302" r:id="rId48"/>
    <p:sldId id="303" r:id="rId49"/>
    <p:sldId id="310" r:id="rId50"/>
    <p:sldId id="304" r:id="rId51"/>
    <p:sldId id="306" r:id="rId52"/>
    <p:sldId id="307" r:id="rId53"/>
    <p:sldId id="305" r:id="rId54"/>
    <p:sldId id="308" r:id="rId55"/>
    <p:sldId id="309" r:id="rId56"/>
    <p:sldId id="280" r:id="rId57"/>
    <p:sldId id="318" r:id="rId58"/>
    <p:sldId id="336" r:id="rId59"/>
    <p:sldId id="316" r:id="rId60"/>
    <p:sldId id="317" r:id="rId61"/>
    <p:sldId id="319" r:id="rId62"/>
    <p:sldId id="320" r:id="rId63"/>
    <p:sldId id="321" r:id="rId64"/>
    <p:sldId id="322" r:id="rId65"/>
    <p:sldId id="323" r:id="rId66"/>
    <p:sldId id="325" r:id="rId67"/>
    <p:sldId id="324" r:id="rId68"/>
    <p:sldId id="326" r:id="rId69"/>
    <p:sldId id="327" r:id="rId70"/>
    <p:sldId id="328" r:id="rId71"/>
    <p:sldId id="329" r:id="rId72"/>
    <p:sldId id="330" r:id="rId73"/>
    <p:sldId id="331" r:id="rId74"/>
    <p:sldId id="332" r:id="rId75"/>
    <p:sldId id="333" r:id="rId76"/>
    <p:sldId id="334" r:id="rId77"/>
    <p:sldId id="335" r:id="rId78"/>
  </p:sldIdLst>
  <p:sldSz cx="12192000" cy="6858000"/>
  <p:notesSz cx="6858000" cy="9144000"/>
  <p:custDataLst>
    <p:tags r:id="rId8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8" autoAdjust="0"/>
    <p:restoredTop sz="94660"/>
  </p:normalViewPr>
  <p:slideViewPr>
    <p:cSldViewPr snapToGrid="0">
      <p:cViewPr varScale="1">
        <p:scale>
          <a:sx n="69" d="100"/>
          <a:sy n="69" d="100"/>
        </p:scale>
        <p:origin x="63" y="84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5" Type="http://schemas.openxmlformats.org/officeDocument/2006/relationships/tags" Target="tags/tag4.xml"/><Relationship Id="rId84" Type="http://schemas.openxmlformats.org/officeDocument/2006/relationships/customXml" Target="../customXml/item3.xml"/><Relationship Id="rId83" Type="http://schemas.openxmlformats.org/officeDocument/2006/relationships/customXml" Target="../customXml/item2.xml"/><Relationship Id="rId82" Type="http://schemas.openxmlformats.org/officeDocument/2006/relationships/customXml" Target="../customXml/item1.xml"/><Relationship Id="rId81" Type="http://schemas.openxmlformats.org/officeDocument/2006/relationships/tableStyles" Target="tableStyles.xml"/><Relationship Id="rId80" Type="http://schemas.openxmlformats.org/officeDocument/2006/relationships/viewProps" Target="viewProps.xml"/><Relationship Id="rId8" Type="http://schemas.openxmlformats.org/officeDocument/2006/relationships/slide" Target="slides/slide6.xml"/><Relationship Id="rId79" Type="http://schemas.openxmlformats.org/officeDocument/2006/relationships/presProps" Target="presProps.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notesMaster" Target="notesMasters/notesMaster1.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谷歌的 Dremel 是一款为大规模数据分析而设计的分布式SQL查询引擎，它能在极短时间内处理海量数据。由于其技术思想的影响，后来诞生了诸如 Google BigQuery 这样的商业化产品，以及 Apache Drill 等开源项目</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 ETL</a:t>
            </a:r>
            <a:r>
              <a:rPr lang="en-US" altLang="zh-CN"/>
              <a:t>(Extract,Transform,Load)</a:t>
            </a:r>
            <a:r>
              <a:rPr lang="zh-CN" altLang="en-US"/>
              <a:t>工具：它是一种用于自动化完成数据抽取、转换和加载过程的软件，是构建数据仓库的核心组件，主要处理批量数据。</a:t>
            </a:r>
            <a:r>
              <a:rPr lang="en-US" altLang="en-US"/>
              <a:t>Flume </a:t>
            </a:r>
            <a:r>
              <a:rPr lang="zh-CN" altLang="en-US"/>
              <a:t>和</a:t>
            </a:r>
            <a:r>
              <a:rPr lang="en-US" altLang="en-US"/>
              <a:t> Kafka </a:t>
            </a:r>
            <a:r>
              <a:rPr lang="zh-CN" altLang="en-US"/>
              <a:t>主要负责实时数据采集和传输，为流计算系统（如</a:t>
            </a:r>
            <a:r>
              <a:rPr lang="en-US" altLang="en-US"/>
              <a:t> Spark Streaming, Flink</a:t>
            </a:r>
            <a:r>
              <a:rPr lang="zh-CN" altLang="en-US"/>
              <a:t>）提供输入。您可以把它想象成数据的</a:t>
            </a:r>
            <a:r>
              <a:rPr lang="en-US" altLang="en-US"/>
              <a:t> “</a:t>
            </a:r>
            <a:r>
              <a:rPr lang="zh-CN" altLang="en-US"/>
              <a:t>高速公路</a:t>
            </a:r>
            <a:r>
              <a:rPr lang="en-US" altLang="en-US"/>
              <a:t>”</a:t>
            </a:r>
            <a:r>
              <a:rPr lang="zh-CN" altLang="en-US"/>
              <a:t>或</a:t>
            </a:r>
            <a:r>
              <a:rPr lang="en-US" altLang="en-US"/>
              <a:t> “</a:t>
            </a:r>
            <a:r>
              <a:rPr lang="zh-CN" altLang="en-US"/>
              <a:t>传送带</a:t>
            </a:r>
            <a:r>
              <a:rPr lang="en-US" altLang="en-US"/>
              <a:t>”</a:t>
            </a:r>
            <a:r>
              <a:rPr lang="zh-CN" altLang="en-US"/>
              <a:t>。</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184DA70-C731-4C70-880D-CCD4705E623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12A279-0833-481D-8C56-F67FD0AC6C50}"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9" name="Rectangle 8"/>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6587DA83-5663-4C9C-B9AA-0B40A3DAFF81}"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cxnSp>
        <p:nvCxnSpPr>
          <p:cNvPr id="9" name="Straight Connector 8"/>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fld id="{97669AF7-7BEB-44E4-9852-375E34362B5B}"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BAAAC38D-0552-4C82-B593-E6124DFADBE2}"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D9DF0F1C-5577-4ACB-BB62-DF8F3C494C7E}" type="datetime1">
              <a:rPr lang="en-US" smtClean="0"/>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1775B394-D9F9-4F0C-B15D-605F45CB9E9F}" type="datetime1">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fld>
            <a:endParaRPr lang="en-US" dirty="0"/>
          </a:p>
        </p:txBody>
      </p:sp>
      <p:cxnSp>
        <p:nvCxnSpPr>
          <p:cNvPr id="10" name="Straight Connector 9"/>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7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2.jpeg"/><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jpeg"/><Relationship Id="rId3" Type="http://schemas.openxmlformats.org/officeDocument/2006/relationships/hyperlink" Target="https://book.jd.com/writer/%E8%B4%BA%E8%8E%98_1.html" TargetMode="External"/><Relationship Id="rId2" Type="http://schemas.openxmlformats.org/officeDocument/2006/relationships/hyperlink" Target="https://book.jd.com/writer/%E5%86%AF%E5%85%B4%E4%B8%9C_1.html" TargetMode="Externa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image" Target="../media/image13.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jpeg"/><Relationship Id="rId1" Type="http://schemas.openxmlformats.org/officeDocument/2006/relationships/image" Target="../media/image17.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png"/><Relationship Id="rId1"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p:cNvSpPr>
            <a:spLocks noGrp="1" noRot="1" noChangeAspect="1" noMove="1" noResize="1" noEditPoints="1" noAdjustHandles="1" noChangeArrowheads="1" noChangeShapeType="1" noTextEdit="1"/>
          </p:cNvSpPr>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289754" y="639097"/>
            <a:ext cx="6253317" cy="3686015"/>
          </a:xfrm>
        </p:spPr>
        <p:txBody>
          <a:bodyPr>
            <a:normAutofit/>
          </a:bodyPr>
          <a:lstStyle/>
          <a:p>
            <a:r>
              <a:rPr lang="zh-CN" altLang="en-US" sz="8000" dirty="0"/>
              <a:t>分布式存储与计算</a:t>
            </a:r>
            <a:endParaRPr lang="en-US" sz="8000" dirty="0"/>
          </a:p>
        </p:txBody>
      </p:sp>
      <p:sp>
        <p:nvSpPr>
          <p:cNvPr id="3" name="Subtitle 2"/>
          <p:cNvSpPr>
            <a:spLocks noGrp="1"/>
          </p:cNvSpPr>
          <p:nvPr>
            <p:ph type="subTitle" idx="1"/>
          </p:nvPr>
        </p:nvSpPr>
        <p:spPr>
          <a:xfrm>
            <a:off x="5289753" y="4672738"/>
            <a:ext cx="6269347" cy="1304547"/>
          </a:xfrm>
        </p:spPr>
        <p:txBody>
          <a:bodyPr>
            <a:normAutofit fontScale="85000" lnSpcReduction="20000"/>
          </a:bodyPr>
          <a:lstStyle/>
          <a:p>
            <a:r>
              <a:rPr lang="en-US" altLang="zh-CN" sz="2400" dirty="0">
                <a:solidFill>
                  <a:schemeClr val="tx1">
                    <a:lumMod val="85000"/>
                    <a:lumOff val="15000"/>
                  </a:schemeClr>
                </a:solidFill>
              </a:rPr>
              <a:t>2025-2026</a:t>
            </a:r>
            <a:r>
              <a:rPr lang="zh-CN" altLang="en-US" sz="2400" dirty="0">
                <a:solidFill>
                  <a:schemeClr val="tx1">
                    <a:lumMod val="85000"/>
                    <a:lumOff val="15000"/>
                  </a:schemeClr>
                </a:solidFill>
              </a:rPr>
              <a:t>第一学期</a:t>
            </a:r>
            <a:endParaRPr lang="en-US" altLang="zh-CN" sz="2400" dirty="0">
              <a:solidFill>
                <a:schemeClr val="tx1">
                  <a:lumMod val="85000"/>
                  <a:lumOff val="15000"/>
                </a:schemeClr>
              </a:solidFill>
            </a:endParaRPr>
          </a:p>
          <a:p>
            <a:r>
              <a:rPr lang="zh-CN" altLang="en-US" sz="2400" dirty="0">
                <a:solidFill>
                  <a:schemeClr val="tx1">
                    <a:lumMod val="85000"/>
                    <a:lumOff val="15000"/>
                  </a:schemeClr>
                </a:solidFill>
              </a:rPr>
              <a:t>王奎</a:t>
            </a:r>
            <a:endParaRPr lang="en-US" altLang="zh-CN" sz="2400" dirty="0">
              <a:solidFill>
                <a:schemeClr val="tx1">
                  <a:lumMod val="85000"/>
                  <a:lumOff val="15000"/>
                </a:schemeClr>
              </a:solidFill>
            </a:endParaRPr>
          </a:p>
          <a:p>
            <a:r>
              <a:rPr lang="zh-CN" altLang="en-US" dirty="0">
                <a:solidFill>
                  <a:schemeClr val="tx1">
                    <a:lumMod val="85000"/>
                    <a:lumOff val="15000"/>
                  </a:schemeClr>
                </a:solidFill>
              </a:rPr>
              <a:t>南开大学统计与数据科学学院</a:t>
            </a:r>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a:off x="-1" y="1"/>
            <a:ext cx="4635315" cy="6857999"/>
          </a:xfrm>
          <a:prstGeom prst="rect">
            <a:avLst/>
          </a:prstGeom>
        </p:spPr>
      </p:pic>
      <p:cxnSp>
        <p:nvCxnSpPr>
          <p:cNvPr id="24" name="Straight Connector 23"/>
          <p:cNvCxnSpPr>
            <a:cxnSpLocks noGrp="1" noRot="1" noChangeAspect="1" noMove="1" noResize="1" noEditPoints="1" noAdjustHandles="1" noChangeArrowheads="1" noChangeShapeType="1"/>
          </p:cNvCxnSpPr>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700" dirty="0"/>
              <a:t>1.1</a:t>
            </a:r>
            <a:r>
              <a:rPr lang="zh-CN" altLang="en-US" sz="3700" dirty="0"/>
              <a:t>信息技术为大数据时代提供技术支撑</a:t>
            </a:r>
            <a:endParaRPr lang="en-US" sz="3700" dirty="0"/>
          </a:p>
        </p:txBody>
      </p:sp>
      <p:sp>
        <p:nvSpPr>
          <p:cNvPr id="3" name="内容占位符 2"/>
          <p:cNvSpPr>
            <a:spLocks noGrp="1"/>
          </p:cNvSpPr>
          <p:nvPr>
            <p:ph idx="1"/>
          </p:nvPr>
        </p:nvSpPr>
        <p:spPr>
          <a:xfrm>
            <a:off x="1097280" y="2108201"/>
            <a:ext cx="4298286" cy="3760891"/>
          </a:xfrm>
        </p:spPr>
        <p:txBody>
          <a:bodyPr/>
          <a:lstStyle/>
          <a:p>
            <a:r>
              <a:rPr lang="en-US" altLang="zh-CN" b="1" dirty="0"/>
              <a:t>3. </a:t>
            </a:r>
            <a:r>
              <a:rPr lang="zh-CN" altLang="en-US" b="1" dirty="0"/>
              <a:t>网络带宽不断增加</a:t>
            </a:r>
            <a:endParaRPr lang="en-US" altLang="zh-CN" b="1" dirty="0"/>
          </a:p>
          <a:p>
            <a:pPr marL="0" indent="0">
              <a:buNone/>
            </a:pPr>
            <a:r>
              <a:rPr lang="en-US" dirty="0"/>
              <a:t>    </a:t>
            </a:r>
            <a:r>
              <a:rPr lang="zh-CN" altLang="en-US" dirty="0"/>
              <a:t>以我国为例，截至</a:t>
            </a:r>
            <a:r>
              <a:rPr lang="en-US" altLang="zh-CN" dirty="0"/>
              <a:t>2012</a:t>
            </a:r>
            <a:r>
              <a:rPr lang="zh-CN" altLang="en-US" dirty="0"/>
              <a:t>年</a:t>
            </a:r>
            <a:r>
              <a:rPr lang="en-US" altLang="zh-CN" dirty="0"/>
              <a:t>6</a:t>
            </a:r>
            <a:r>
              <a:rPr lang="zh-CN" altLang="en-US" dirty="0"/>
              <a:t>月，</a:t>
            </a:r>
            <a:r>
              <a:rPr lang="en-US" altLang="zh-CN" dirty="0"/>
              <a:t>92.6%</a:t>
            </a:r>
            <a:r>
              <a:rPr lang="zh-CN" altLang="en-US" dirty="0"/>
              <a:t>的固定宽带用户接入速率达到或超过</a:t>
            </a:r>
            <a:r>
              <a:rPr lang="en-US" altLang="zh-CN" dirty="0"/>
              <a:t>2Mbit/s</a:t>
            </a:r>
            <a:r>
              <a:rPr lang="zh-CN" altLang="en-US" dirty="0"/>
              <a:t>，国际互联网出口带宽达到</a:t>
            </a:r>
            <a:r>
              <a:rPr lang="en-US" altLang="zh-CN" dirty="0"/>
              <a:t>1.48Tbit/s</a:t>
            </a:r>
            <a:r>
              <a:rPr lang="zh-CN" altLang="en-US" dirty="0"/>
              <a:t>，是</a:t>
            </a:r>
            <a:r>
              <a:rPr lang="en-US" altLang="zh-CN" dirty="0"/>
              <a:t>2005</a:t>
            </a:r>
            <a:r>
              <a:rPr lang="zh-CN" altLang="en-US" dirty="0"/>
              <a:t>年的</a:t>
            </a:r>
            <a:r>
              <a:rPr lang="en-US" altLang="zh-CN" dirty="0"/>
              <a:t>11.4</a:t>
            </a:r>
            <a:r>
              <a:rPr lang="zh-CN" altLang="en-US" dirty="0"/>
              <a:t>倍。</a:t>
            </a:r>
            <a:endParaRPr lang="en-US" dirty="0"/>
          </a:p>
        </p:txBody>
      </p:sp>
      <p:pic>
        <p:nvPicPr>
          <p:cNvPr id="5" name="Picture 4" descr="图片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22569" y="2243771"/>
            <a:ext cx="5789182" cy="3821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700" dirty="0"/>
              <a:t>1.2 </a:t>
            </a:r>
            <a:r>
              <a:rPr lang="zh-CN" altLang="en-US" sz="3700" dirty="0"/>
              <a:t>数据产生方式的变革</a:t>
            </a:r>
            <a:endParaRPr lang="en-US" sz="3700" dirty="0"/>
          </a:p>
        </p:txBody>
      </p:sp>
      <p:sp>
        <p:nvSpPr>
          <p:cNvPr id="3" name="内容占位符 2"/>
          <p:cNvSpPr>
            <a:spLocks noGrp="1"/>
          </p:cNvSpPr>
          <p:nvPr>
            <p:ph idx="1"/>
          </p:nvPr>
        </p:nvSpPr>
        <p:spPr/>
        <p:txBody>
          <a:bodyPr>
            <a:normAutofit fontScale="92500" lnSpcReduction="10000"/>
          </a:bodyPr>
          <a:lstStyle/>
          <a:p>
            <a:r>
              <a:rPr lang="en-US" altLang="zh-CN" b="1" dirty="0"/>
              <a:t>1. </a:t>
            </a:r>
            <a:r>
              <a:rPr lang="zh-CN" altLang="en-US" b="1" dirty="0"/>
              <a:t>运营式系统阶段</a:t>
            </a:r>
            <a:endParaRPr lang="en-US" altLang="zh-CN" b="1" dirty="0"/>
          </a:p>
          <a:p>
            <a:pPr marL="0" indent="0">
              <a:buNone/>
            </a:pPr>
            <a:r>
              <a:rPr lang="en-US" altLang="zh-CN" dirty="0"/>
              <a:t>   </a:t>
            </a:r>
            <a:r>
              <a:rPr lang="zh-CN" altLang="en-US" dirty="0"/>
              <a:t>人类社会最早大规模管理和使用数据，是从数据库的诞生开始的。大型零售超市销售系统，银行交易系统，医院医疗系统等大量运营式系统，都是建立在数据库基础之上的。</a:t>
            </a:r>
            <a:endParaRPr lang="en-US" altLang="zh-CN" dirty="0"/>
          </a:p>
          <a:p>
            <a:pPr marL="0" indent="0">
              <a:buNone/>
            </a:pPr>
            <a:r>
              <a:rPr lang="en-US" altLang="zh-CN" b="1" dirty="0"/>
              <a:t> 2. </a:t>
            </a:r>
            <a:r>
              <a:rPr lang="zh-CN" altLang="en-US" b="1" dirty="0"/>
              <a:t>用户原创内容阶段</a:t>
            </a:r>
            <a:endParaRPr lang="en-US" altLang="zh-CN" b="1" dirty="0"/>
          </a:p>
          <a:p>
            <a:pPr marL="0" indent="0">
              <a:buNone/>
            </a:pPr>
            <a:r>
              <a:rPr lang="en-US" altLang="zh-CN" dirty="0"/>
              <a:t>   Web1.0</a:t>
            </a:r>
            <a:r>
              <a:rPr lang="zh-CN" altLang="en-US" dirty="0"/>
              <a:t>时代主要以门户网站为代表，强调内容的组织和提供，上网用户并不参与内容的产生。而</a:t>
            </a:r>
            <a:r>
              <a:rPr lang="en-US" altLang="zh-CN" dirty="0"/>
              <a:t>Web 2.0</a:t>
            </a:r>
            <a:r>
              <a:rPr lang="zh-CN" altLang="en-US" dirty="0"/>
              <a:t>技术以博客，微博，微信等自服务模式为主，上网用户本身就是内容的生成者。</a:t>
            </a:r>
            <a:endParaRPr lang="en-US" altLang="zh-CN" dirty="0"/>
          </a:p>
          <a:p>
            <a:pPr marL="0" indent="0">
              <a:buNone/>
            </a:pPr>
            <a:r>
              <a:rPr lang="zh-CN" altLang="en-US" b="1" dirty="0"/>
              <a:t> </a:t>
            </a:r>
            <a:r>
              <a:rPr lang="en-US" altLang="zh-CN" b="1" dirty="0"/>
              <a:t>3. </a:t>
            </a:r>
            <a:r>
              <a:rPr lang="zh-CN" altLang="en-US" b="1" dirty="0"/>
              <a:t>感知式系统阶段</a:t>
            </a:r>
            <a:endParaRPr lang="en-US" altLang="zh-CN" b="1" dirty="0"/>
          </a:p>
          <a:p>
            <a:pPr marL="0" indent="0">
              <a:buNone/>
            </a:pPr>
            <a:r>
              <a:rPr lang="en-US" dirty="0"/>
              <a:t>   </a:t>
            </a:r>
            <a:r>
              <a:rPr lang="zh-CN" altLang="en-US" dirty="0"/>
              <a:t>物联网的发展最终导致了人类社会数据量的第三次跃升。视频监控摄像头也是物联网的重要组成部分。物联网的自动数据产生方式，将在短时间内生成更密集，更大量的数据，使得人类社会步入大数据时代。</a:t>
            </a:r>
            <a:endParaRPr lang="en-US" dirty="0"/>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700" dirty="0"/>
              <a:t>1.3 </a:t>
            </a:r>
            <a:r>
              <a:rPr lang="zh-CN" altLang="en-US" sz="3700" dirty="0"/>
              <a:t>大数据的特点（</a:t>
            </a:r>
            <a:r>
              <a:rPr lang="en-US" altLang="zh-CN" sz="3700" dirty="0"/>
              <a:t>4v</a:t>
            </a:r>
            <a:r>
              <a:rPr lang="zh-CN" altLang="en-US" sz="3700" dirty="0"/>
              <a:t>）</a:t>
            </a:r>
            <a:endParaRPr lang="en-US" sz="3700" dirty="0"/>
          </a:p>
        </p:txBody>
      </p:sp>
      <p:sp>
        <p:nvSpPr>
          <p:cNvPr id="3" name="内容占位符 2"/>
          <p:cNvSpPr>
            <a:spLocks noGrp="1"/>
          </p:cNvSpPr>
          <p:nvPr>
            <p:ph idx="1"/>
          </p:nvPr>
        </p:nvSpPr>
        <p:spPr/>
        <p:txBody>
          <a:bodyPr/>
          <a:lstStyle/>
          <a:p>
            <a:r>
              <a:rPr lang="en-US" altLang="zh-CN" b="1" dirty="0"/>
              <a:t>1.</a:t>
            </a:r>
            <a:r>
              <a:rPr lang="zh-CN" altLang="en-US" b="1" dirty="0"/>
              <a:t>数据量大</a:t>
            </a:r>
            <a:r>
              <a:rPr lang="en-US" altLang="zh-CN" b="1" dirty="0"/>
              <a:t>(volume)</a:t>
            </a:r>
            <a:endParaRPr lang="en-US" altLang="zh-CN" b="1" dirty="0"/>
          </a:p>
          <a:p>
            <a:pPr marL="0" indent="0">
              <a:buNone/>
            </a:pPr>
            <a:r>
              <a:rPr lang="en-US" altLang="zh-CN" dirty="0"/>
              <a:t>   </a:t>
            </a:r>
            <a:r>
              <a:rPr lang="zh-CN" altLang="en-US" dirty="0"/>
              <a:t>根据著名咨询机构</a:t>
            </a:r>
            <a:r>
              <a:rPr lang="en-US" altLang="zh-CN" dirty="0"/>
              <a:t>IDC</a:t>
            </a:r>
            <a:r>
              <a:rPr lang="zh-CN" altLang="en-US" dirty="0"/>
              <a:t>（</a:t>
            </a:r>
            <a:r>
              <a:rPr lang="en-US" altLang="zh-CN" dirty="0"/>
              <a:t>Internet Data Center</a:t>
            </a:r>
            <a:r>
              <a:rPr lang="zh-CN" altLang="en-US" dirty="0"/>
              <a:t>）做出的估测，人类社会产生的数据一直都在以每年</a:t>
            </a:r>
            <a:r>
              <a:rPr lang="en-US" altLang="zh-CN" dirty="0"/>
              <a:t>50%</a:t>
            </a:r>
            <a:r>
              <a:rPr lang="zh-CN" altLang="en-US" dirty="0"/>
              <a:t>的速度增长，也就是说，每两年就增加一倍，这被称为“大数据摩尔定律”。预计到</a:t>
            </a:r>
            <a:r>
              <a:rPr lang="en-US" altLang="zh-CN" dirty="0"/>
              <a:t>2020</a:t>
            </a:r>
            <a:r>
              <a:rPr lang="zh-CN" altLang="en-US" dirty="0"/>
              <a:t>年，全球将总共拥有</a:t>
            </a:r>
            <a:r>
              <a:rPr lang="en-US" altLang="zh-CN" dirty="0"/>
              <a:t>35ZB</a:t>
            </a:r>
            <a:r>
              <a:rPr lang="zh-CN" altLang="en-US" dirty="0"/>
              <a:t>的数据量，与</a:t>
            </a:r>
            <a:r>
              <a:rPr lang="en-US" altLang="zh-CN" dirty="0"/>
              <a:t>2010</a:t>
            </a:r>
            <a:r>
              <a:rPr lang="zh-CN" altLang="en-US" dirty="0"/>
              <a:t>年相比，数据量将增长到近</a:t>
            </a:r>
            <a:r>
              <a:rPr lang="en-US" altLang="zh-CN" dirty="0"/>
              <a:t>30</a:t>
            </a:r>
            <a:r>
              <a:rPr lang="zh-CN" altLang="en-US" dirty="0"/>
              <a:t>倍。</a:t>
            </a:r>
            <a:endParaRPr lang="en-US" altLang="zh-CN" dirty="0"/>
          </a:p>
          <a:p>
            <a:r>
              <a:rPr lang="en-US" altLang="zh-CN" b="1" dirty="0"/>
              <a:t>2.</a:t>
            </a:r>
            <a:r>
              <a:rPr lang="zh-CN" altLang="en-US" b="1" dirty="0"/>
              <a:t>数据类型繁多</a:t>
            </a:r>
            <a:r>
              <a:rPr lang="en-US" altLang="zh-CN" b="1" dirty="0"/>
              <a:t>(variety)</a:t>
            </a:r>
            <a:endParaRPr lang="en-US" altLang="zh-CN" b="1" dirty="0"/>
          </a:p>
          <a:p>
            <a:pPr marL="0" indent="0">
              <a:buNone/>
            </a:pPr>
            <a:r>
              <a:rPr lang="en-US" altLang="zh-CN" dirty="0"/>
              <a:t>   </a:t>
            </a:r>
            <a:r>
              <a:rPr lang="zh-CN" altLang="en-US" dirty="0"/>
              <a:t>大数据的数据类型丰富，包括</a:t>
            </a:r>
            <a:r>
              <a:rPr lang="zh-CN" altLang="en-US" dirty="0">
                <a:solidFill>
                  <a:srgbClr val="FF0000"/>
                </a:solidFill>
              </a:rPr>
              <a:t>结构化数据</a:t>
            </a:r>
            <a:r>
              <a:rPr lang="zh-CN" altLang="en-US" dirty="0"/>
              <a:t>和</a:t>
            </a:r>
            <a:r>
              <a:rPr lang="zh-CN" altLang="en-US" dirty="0">
                <a:solidFill>
                  <a:srgbClr val="FF0000"/>
                </a:solidFill>
              </a:rPr>
              <a:t>非结构化数据</a:t>
            </a:r>
            <a:r>
              <a:rPr lang="zh-CN" altLang="en-US" dirty="0"/>
              <a:t>，其中前者占</a:t>
            </a:r>
            <a:r>
              <a:rPr lang="en-US" altLang="zh-CN" dirty="0"/>
              <a:t>10%</a:t>
            </a:r>
            <a:r>
              <a:rPr lang="zh-CN" altLang="en-US" dirty="0"/>
              <a:t>左右，主要是指存储在</a:t>
            </a:r>
            <a:r>
              <a:rPr lang="zh-CN" altLang="en-US" dirty="0">
                <a:highlight>
                  <a:srgbClr val="FFFF00"/>
                </a:highlight>
              </a:rPr>
              <a:t>关系数据库</a:t>
            </a:r>
            <a:r>
              <a:rPr lang="zh-CN" altLang="en-US" dirty="0"/>
              <a:t>中的数据，后者占</a:t>
            </a:r>
            <a:r>
              <a:rPr lang="en-US" altLang="zh-CN" dirty="0"/>
              <a:t>90%</a:t>
            </a:r>
            <a:r>
              <a:rPr lang="zh-CN" altLang="en-US" dirty="0"/>
              <a:t>左右，种类繁多，主要包括邮件，音频，视频，微博，位置信息，网络日志等。</a:t>
            </a:r>
            <a:endParaRPr lang="en-US" altLang="zh-CN" dirty="0"/>
          </a:p>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92678" y="1356461"/>
            <a:ext cx="7053594" cy="4565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1029458" y="1356461"/>
            <a:ext cx="2458586" cy="3693319"/>
          </a:xfrm>
          <a:prstGeom prst="rect">
            <a:avLst/>
          </a:prstGeom>
          <a:noFill/>
        </p:spPr>
        <p:txBody>
          <a:bodyPr wrap="square" rtlCol="0">
            <a:spAutoFit/>
          </a:bodyPr>
          <a:lstStyle/>
          <a:p>
            <a:r>
              <a:rPr lang="en-US" dirty="0"/>
              <a:t>Bit</a:t>
            </a:r>
            <a:endParaRPr lang="en-US" dirty="0"/>
          </a:p>
          <a:p>
            <a:r>
              <a:rPr lang="en-US" dirty="0"/>
              <a:t>Byte=8 bits</a:t>
            </a:r>
            <a:endParaRPr lang="en-US" dirty="0"/>
          </a:p>
          <a:p>
            <a:r>
              <a:rPr lang="en-US" dirty="0"/>
              <a:t>KB=10^3 Bytes</a:t>
            </a:r>
            <a:endParaRPr lang="en-US" dirty="0"/>
          </a:p>
          <a:p>
            <a:r>
              <a:rPr lang="en-US" dirty="0"/>
              <a:t>MB=10^6 Bytes</a:t>
            </a:r>
            <a:endParaRPr lang="en-US" dirty="0"/>
          </a:p>
          <a:p>
            <a:r>
              <a:rPr lang="en-US" dirty="0"/>
              <a:t>GB=10^9 Bytes</a:t>
            </a:r>
            <a:endParaRPr lang="en-US" dirty="0"/>
          </a:p>
          <a:p>
            <a:r>
              <a:rPr lang="en-US" dirty="0"/>
              <a:t>TB=10^12 Bytes</a:t>
            </a:r>
            <a:endParaRPr lang="en-US" dirty="0"/>
          </a:p>
          <a:p>
            <a:r>
              <a:rPr lang="en-US" dirty="0"/>
              <a:t>PB=10^15 Bytes</a:t>
            </a:r>
            <a:endParaRPr lang="en-US" dirty="0"/>
          </a:p>
          <a:p>
            <a:r>
              <a:rPr lang="en-US" dirty="0"/>
              <a:t>EB=10^18 Bytes</a:t>
            </a:r>
            <a:endParaRPr lang="en-US" dirty="0"/>
          </a:p>
          <a:p>
            <a:r>
              <a:rPr lang="en-US" dirty="0"/>
              <a:t>ZB=10^21 Bytes</a:t>
            </a:r>
            <a:endParaRPr lang="en-US" dirty="0"/>
          </a:p>
          <a:p>
            <a:r>
              <a:rPr lang="en-US" dirty="0"/>
              <a:t>YB=10^24 Bytes</a:t>
            </a:r>
            <a:endParaRPr lang="en-US" dirty="0"/>
          </a:p>
          <a:p>
            <a:endParaRPr lang="en-US" dirty="0"/>
          </a:p>
          <a:p>
            <a:r>
              <a:rPr lang="zh-CN" altLang="en-US" dirty="0">
                <a:latin typeface="微软雅黑" panose="020B0503020204020204" charset="-122"/>
                <a:ea typeface="微软雅黑" panose="020B0503020204020204" charset="-122"/>
              </a:rPr>
              <a:t>到</a:t>
            </a:r>
            <a:r>
              <a:rPr lang="en-US" altLang="zh-CN" dirty="0">
                <a:latin typeface="微软雅黑" panose="020B0503020204020204" charset="-122"/>
                <a:ea typeface="微软雅黑" panose="020B0503020204020204" charset="-122"/>
              </a:rPr>
              <a:t>2020</a:t>
            </a:r>
            <a:r>
              <a:rPr lang="zh-CN" altLang="en-US" dirty="0">
                <a:latin typeface="微软雅黑" panose="020B0503020204020204" charset="-122"/>
                <a:ea typeface="微软雅黑" panose="020B0503020204020204" charset="-122"/>
              </a:rPr>
              <a:t>年，全球将总共拥有</a:t>
            </a:r>
            <a:r>
              <a:rPr lang="en-US" altLang="zh-CN" dirty="0">
                <a:latin typeface="微软雅黑" panose="020B0503020204020204" charset="-122"/>
                <a:ea typeface="微软雅黑" panose="020B0503020204020204" charset="-122"/>
              </a:rPr>
              <a:t>35ZB</a:t>
            </a:r>
            <a:r>
              <a:rPr lang="zh-CN" altLang="en-US" dirty="0">
                <a:latin typeface="微软雅黑" panose="020B0503020204020204" charset="-122"/>
                <a:ea typeface="微软雅黑" panose="020B0503020204020204" charset="-122"/>
              </a:rPr>
              <a:t>的数据量</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700" dirty="0"/>
              <a:t>1.3 </a:t>
            </a:r>
            <a:r>
              <a:rPr lang="zh-CN" altLang="en-US" sz="3700" dirty="0"/>
              <a:t>大数据的特点（</a:t>
            </a:r>
            <a:r>
              <a:rPr lang="en-US" altLang="zh-CN" sz="3700" dirty="0"/>
              <a:t>4v</a:t>
            </a:r>
            <a:r>
              <a:rPr lang="zh-CN" altLang="en-US" sz="3700" dirty="0"/>
              <a:t>）</a:t>
            </a:r>
            <a:endParaRPr lang="en-US" sz="3700" dirty="0"/>
          </a:p>
        </p:txBody>
      </p:sp>
      <p:sp>
        <p:nvSpPr>
          <p:cNvPr id="3" name="内容占位符 2"/>
          <p:cNvSpPr>
            <a:spLocks noGrp="1"/>
          </p:cNvSpPr>
          <p:nvPr>
            <p:ph idx="1"/>
          </p:nvPr>
        </p:nvSpPr>
        <p:spPr/>
        <p:txBody>
          <a:bodyPr>
            <a:normAutofit/>
          </a:bodyPr>
          <a:lstStyle/>
          <a:p>
            <a:r>
              <a:rPr lang="en-US" altLang="zh-CN" b="1" dirty="0"/>
              <a:t>3. </a:t>
            </a:r>
            <a:r>
              <a:rPr lang="zh-CN" altLang="en-US" b="1" dirty="0"/>
              <a:t>快速化</a:t>
            </a:r>
            <a:r>
              <a:rPr lang="en-US" altLang="zh-CN" b="1" dirty="0"/>
              <a:t>(velocity)</a:t>
            </a:r>
            <a:endParaRPr lang="en-US" altLang="zh-CN" b="1" dirty="0"/>
          </a:p>
          <a:p>
            <a:pPr marL="0" indent="0">
              <a:buNone/>
            </a:pPr>
            <a:r>
              <a:rPr lang="en-US" altLang="zh-CN" dirty="0"/>
              <a:t>    </a:t>
            </a:r>
            <a:r>
              <a:rPr lang="zh-CN" altLang="en-US" dirty="0"/>
              <a:t>大数据时代的很多应用都需要基于快速生成的数据给出实时分析结果，用于指导生产和生活实践。因此，数据处理和分析的速度通常要达到</a:t>
            </a:r>
            <a:r>
              <a:rPr lang="zh-CN" altLang="en-US" dirty="0">
                <a:solidFill>
                  <a:srgbClr val="FF0000"/>
                </a:solidFill>
              </a:rPr>
              <a:t>秒级响应</a:t>
            </a:r>
            <a:r>
              <a:rPr lang="zh-CN" altLang="en-US" dirty="0"/>
              <a:t>，这一点和传统的数据挖掘技术有着本质的不同，后者通常不要求给出实时分析结果。</a:t>
            </a:r>
            <a:endParaRPr lang="en-US" altLang="zh-CN" dirty="0"/>
          </a:p>
          <a:p>
            <a:r>
              <a:rPr lang="en-US" altLang="zh-CN" b="1" dirty="0"/>
              <a:t>4. </a:t>
            </a:r>
            <a:r>
              <a:rPr lang="zh-CN" altLang="en-US" b="1" dirty="0"/>
              <a:t>价值密度低</a:t>
            </a:r>
            <a:r>
              <a:rPr lang="en-US" altLang="zh-CN" b="1" dirty="0"/>
              <a:t>(value)</a:t>
            </a:r>
            <a:endParaRPr lang="en-US" b="1" dirty="0"/>
          </a:p>
          <a:p>
            <a:pPr marL="0" indent="0">
              <a:buNone/>
            </a:pPr>
            <a:r>
              <a:rPr lang="en-US" dirty="0"/>
              <a:t>   </a:t>
            </a:r>
            <a:r>
              <a:rPr lang="zh-CN" altLang="en-US" dirty="0"/>
              <a:t>大数据虽然看起来很美，但是价值密度却远远低于传统关系数据库中已经有的那些数据。在大数据时代，很多有价值的信息都分散在海量数据中的。以小区监控视频为例，如果没有意外事件发生，连续不断产生的数据都是没有任何价值的，但发生偷盗等意外情况时，也只有记录了事件过程的那一小段视频是有价值的。</a:t>
            </a:r>
            <a:endParaRPr lang="en-US" dirty="0"/>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700" dirty="0"/>
              <a:t>1.4 </a:t>
            </a:r>
            <a:r>
              <a:rPr lang="zh-CN" altLang="en-US" sz="3700" dirty="0"/>
              <a:t>大数据的影响</a:t>
            </a:r>
            <a:r>
              <a:rPr lang="en-US" altLang="zh-CN" sz="3700" dirty="0"/>
              <a:t>-</a:t>
            </a:r>
            <a:r>
              <a:rPr lang="zh-CN" altLang="en-US" sz="3700" dirty="0"/>
              <a:t>科学研究</a:t>
            </a:r>
            <a:endParaRPr lang="en-US" sz="3700" dirty="0"/>
          </a:p>
        </p:txBody>
      </p:sp>
      <p:sp>
        <p:nvSpPr>
          <p:cNvPr id="3" name="内容占位符 2"/>
          <p:cNvSpPr>
            <a:spLocks noGrp="1"/>
          </p:cNvSpPr>
          <p:nvPr>
            <p:ph idx="1"/>
          </p:nvPr>
        </p:nvSpPr>
        <p:spPr/>
        <p:txBody>
          <a:bodyPr>
            <a:normAutofit fontScale="85000" lnSpcReduction="20000"/>
          </a:bodyPr>
          <a:lstStyle/>
          <a:p>
            <a:r>
              <a:rPr lang="zh-CN" altLang="en-US" dirty="0"/>
              <a:t>图灵奖获得者、著名数据库专家</a:t>
            </a:r>
            <a:r>
              <a:rPr lang="en-US" altLang="zh-CN" dirty="0"/>
              <a:t>Jim Gray </a:t>
            </a:r>
            <a:r>
              <a:rPr lang="zh-CN" altLang="en-US" dirty="0"/>
              <a:t>博士观察并总结人类自古以来，在科学研究上，先后历经了实验、理论、计算和数据四种范式</a:t>
            </a:r>
            <a:endParaRPr lang="zh-CN" altLang="en-US" dirty="0"/>
          </a:p>
          <a:p>
            <a:r>
              <a:rPr lang="zh-CN" altLang="en-US" b="1" dirty="0"/>
              <a:t>第一种范式：实验科学</a:t>
            </a:r>
            <a:endParaRPr lang="en-US" altLang="zh-CN" b="1" dirty="0"/>
          </a:p>
          <a:p>
            <a:pPr marL="0" indent="0">
              <a:buNone/>
            </a:pPr>
            <a:r>
              <a:rPr lang="zh-CN" altLang="en-US" dirty="0"/>
              <a:t>   实验：两个铁球同时落地</a:t>
            </a:r>
            <a:endParaRPr lang="en-US" altLang="zh-CN" dirty="0"/>
          </a:p>
          <a:p>
            <a:r>
              <a:rPr lang="zh-CN" altLang="en-US" b="1" dirty="0"/>
              <a:t>第二种范式：理论科学</a:t>
            </a:r>
            <a:endParaRPr lang="en-US" altLang="zh-CN" b="1" dirty="0"/>
          </a:p>
          <a:p>
            <a:pPr marL="0" indent="0">
              <a:buNone/>
            </a:pPr>
            <a:r>
              <a:rPr lang="en-US" altLang="zh-CN" dirty="0"/>
              <a:t>    </a:t>
            </a:r>
            <a:r>
              <a:rPr lang="zh-CN" altLang="en-US" dirty="0"/>
              <a:t>牛顿运动定律</a:t>
            </a:r>
            <a:endParaRPr lang="en-US" altLang="zh-CN" dirty="0"/>
          </a:p>
          <a:p>
            <a:r>
              <a:rPr lang="zh-CN" altLang="en-US" b="1" dirty="0"/>
              <a:t>第三种范式：计算科学</a:t>
            </a:r>
            <a:endParaRPr lang="en-US" altLang="zh-CN" b="1" dirty="0"/>
          </a:p>
          <a:p>
            <a:pPr marL="0" indent="0">
              <a:buNone/>
            </a:pPr>
            <a:r>
              <a:rPr lang="en-US" altLang="zh-CN" dirty="0"/>
              <a:t>    </a:t>
            </a:r>
            <a:r>
              <a:rPr lang="zh-CN" altLang="en-US" dirty="0"/>
              <a:t>在实际应用中，计算科学主要用于对各个科学问题进行计算机模拟和其他形式的运算。</a:t>
            </a:r>
            <a:endParaRPr lang="en-US" altLang="zh-CN" dirty="0"/>
          </a:p>
          <a:p>
            <a:r>
              <a:rPr lang="zh-CN" altLang="en-US" b="1" dirty="0"/>
              <a:t>第四种范式：数据密集型科学</a:t>
            </a:r>
            <a:endParaRPr lang="en-US" altLang="zh-CN" b="1" dirty="0"/>
          </a:p>
          <a:p>
            <a:pPr marL="0" indent="0">
              <a:buNone/>
            </a:pPr>
            <a:r>
              <a:rPr lang="en-US" dirty="0"/>
              <a:t>    </a:t>
            </a:r>
            <a:r>
              <a:rPr lang="zh-CN" altLang="en-US" dirty="0"/>
              <a:t>从数据中可以挖掘未知模式和有价值的信息，服务于生产生活，推动科技创新和社会进步。</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9" descr="http://dl.zhishi.sina.com.cn/upload/01/68/87/1236016887.19128608.JPG"/>
          <p:cNvPicPr>
            <a:picLocks noChangeAspect="1" noChangeArrowheads="1"/>
          </p:cNvPicPr>
          <p:nvPr/>
        </p:nvPicPr>
        <p:blipFill>
          <a:blip r:embed="rId1">
            <a:extLst>
              <a:ext uri="{28A0092B-C50C-407E-A947-70E740481C1C}">
                <a14:useLocalDpi xmlns:a14="http://schemas.microsoft.com/office/drawing/2010/main" val="0"/>
              </a:ext>
            </a:extLst>
          </a:blip>
          <a:srcRect r="37456" b="11111"/>
          <a:stretch>
            <a:fillRect/>
          </a:stretch>
        </p:blipFill>
        <p:spPr bwMode="auto">
          <a:xfrm>
            <a:off x="3153472" y="2238057"/>
            <a:ext cx="20320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1" descr="http://imgk.zol.com.cn/techbbs/3055/a305403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9472" y="2085657"/>
            <a:ext cx="2438400" cy="147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5" descr="http://www.hinews.cn/pic/0/14/54/25/14542582_37173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9472" y="2695257"/>
            <a:ext cx="1382713"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9" descr="http://photocdn.sohu.com/20130521/Img37654966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8872" y="1476057"/>
            <a:ext cx="1738313" cy="131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直接连接符 5"/>
          <p:cNvCxnSpPr/>
          <p:nvPr/>
        </p:nvCxnSpPr>
        <p:spPr>
          <a:xfrm>
            <a:off x="2086672" y="5438457"/>
            <a:ext cx="7543800" cy="1588"/>
          </a:xfrm>
          <a:prstGeom prst="line">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 name="直接连接符 6"/>
          <p:cNvCxnSpPr/>
          <p:nvPr/>
        </p:nvCxnSpPr>
        <p:spPr>
          <a:xfrm rot="5400000" flipH="1" flipV="1">
            <a:off x="2099372" y="5216207"/>
            <a:ext cx="438150" cy="635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直接连接符 7"/>
          <p:cNvCxnSpPr/>
          <p:nvPr/>
        </p:nvCxnSpPr>
        <p:spPr>
          <a:xfrm rot="5400000" flipH="1" flipV="1">
            <a:off x="3572573" y="4943157"/>
            <a:ext cx="990600" cy="3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直接连接符 8"/>
          <p:cNvCxnSpPr/>
          <p:nvPr/>
        </p:nvCxnSpPr>
        <p:spPr>
          <a:xfrm rot="5400000" flipH="1" flipV="1">
            <a:off x="5668073" y="4524057"/>
            <a:ext cx="1828800" cy="3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直接连接符 9"/>
          <p:cNvCxnSpPr/>
          <p:nvPr/>
        </p:nvCxnSpPr>
        <p:spPr>
          <a:xfrm rot="5400000" flipH="1" flipV="1">
            <a:off x="7763573" y="4179569"/>
            <a:ext cx="2514600" cy="3175"/>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21"/>
          <p:cNvSpPr txBox="1">
            <a:spLocks noChangeArrowheads="1"/>
          </p:cNvSpPr>
          <p:nvPr/>
        </p:nvSpPr>
        <p:spPr bwMode="auto">
          <a:xfrm>
            <a:off x="1973960" y="5438457"/>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t>实验</a:t>
            </a:r>
            <a:endParaRPr lang="zh-CN" altLang="en-US"/>
          </a:p>
        </p:txBody>
      </p:sp>
      <p:sp>
        <p:nvSpPr>
          <p:cNvPr id="12" name="TextBox 22"/>
          <p:cNvSpPr txBox="1">
            <a:spLocks noChangeArrowheads="1"/>
          </p:cNvSpPr>
          <p:nvPr/>
        </p:nvSpPr>
        <p:spPr bwMode="auto">
          <a:xfrm>
            <a:off x="3802760" y="5438457"/>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t>理论</a:t>
            </a:r>
            <a:endParaRPr lang="zh-CN" altLang="en-US"/>
          </a:p>
        </p:txBody>
      </p:sp>
      <p:sp>
        <p:nvSpPr>
          <p:cNvPr id="13" name="TextBox 23"/>
          <p:cNvSpPr txBox="1">
            <a:spLocks noChangeArrowheads="1"/>
          </p:cNvSpPr>
          <p:nvPr/>
        </p:nvSpPr>
        <p:spPr bwMode="auto">
          <a:xfrm>
            <a:off x="6277672" y="5438457"/>
            <a:ext cx="64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t>计算</a:t>
            </a:r>
            <a:endParaRPr lang="zh-CN" altLang="en-US"/>
          </a:p>
        </p:txBody>
      </p:sp>
      <p:sp>
        <p:nvSpPr>
          <p:cNvPr id="14" name="TextBox 24"/>
          <p:cNvSpPr txBox="1">
            <a:spLocks noChangeArrowheads="1"/>
          </p:cNvSpPr>
          <p:nvPr/>
        </p:nvSpPr>
        <p:spPr bwMode="auto">
          <a:xfrm>
            <a:off x="8716072" y="5438457"/>
            <a:ext cx="64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t>数据</a:t>
            </a: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700" dirty="0"/>
              <a:t>1.4 </a:t>
            </a:r>
            <a:r>
              <a:rPr lang="zh-CN" altLang="en-US" sz="3700" dirty="0"/>
              <a:t>大数据的影响</a:t>
            </a:r>
            <a:r>
              <a:rPr lang="en-US" altLang="zh-CN" sz="3700" dirty="0"/>
              <a:t>-</a:t>
            </a:r>
            <a:r>
              <a:rPr lang="zh-CN" altLang="en-US" sz="3700" dirty="0"/>
              <a:t>思维方式</a:t>
            </a:r>
            <a:endParaRPr lang="en-US" sz="3700" dirty="0"/>
          </a:p>
        </p:txBody>
      </p:sp>
      <p:sp>
        <p:nvSpPr>
          <p:cNvPr id="3" name="内容占位符 2"/>
          <p:cNvSpPr>
            <a:spLocks noGrp="1"/>
          </p:cNvSpPr>
          <p:nvPr>
            <p:ph idx="1"/>
          </p:nvPr>
        </p:nvSpPr>
        <p:spPr/>
        <p:txBody>
          <a:bodyPr/>
          <a:lstStyle/>
          <a:p>
            <a:r>
              <a:rPr lang="en-US" altLang="zh-CN" b="1" dirty="0"/>
              <a:t>1. </a:t>
            </a:r>
            <a:r>
              <a:rPr lang="zh-CN" altLang="en-US" b="1" dirty="0"/>
              <a:t>全样而非抽样</a:t>
            </a:r>
            <a:endParaRPr lang="en-US" altLang="zh-CN" b="1" dirty="0"/>
          </a:p>
          <a:p>
            <a:pPr marL="0" indent="0">
              <a:buNone/>
            </a:pPr>
            <a:r>
              <a:rPr lang="en-US" altLang="zh-CN" dirty="0"/>
              <a:t>    </a:t>
            </a:r>
            <a:r>
              <a:rPr lang="zh-CN" altLang="en-US" dirty="0"/>
              <a:t>有了大数据技术的支持，科学分析完全可以直接针对全集数据而不是抽样数据，并且可以在短时间内迅速得到分析结果，速度之快，超乎我们的想象。例如，谷歌公司的</a:t>
            </a:r>
            <a:r>
              <a:rPr lang="en-US" altLang="zh-CN" dirty="0" err="1"/>
              <a:t>Dremel</a:t>
            </a:r>
            <a:r>
              <a:rPr lang="zh-CN" altLang="en-US" dirty="0"/>
              <a:t>可以在</a:t>
            </a:r>
            <a:r>
              <a:rPr lang="en-US" altLang="zh-CN" dirty="0"/>
              <a:t>2-3s</a:t>
            </a:r>
            <a:r>
              <a:rPr lang="zh-CN" altLang="en-US" dirty="0"/>
              <a:t>内完成</a:t>
            </a:r>
            <a:r>
              <a:rPr lang="en-US" altLang="zh-CN" dirty="0"/>
              <a:t>PB</a:t>
            </a:r>
            <a:r>
              <a:rPr lang="zh-CN" altLang="en-US" dirty="0"/>
              <a:t>级别数据的查询。</a:t>
            </a:r>
            <a:endParaRPr lang="en-US" altLang="zh-CN" dirty="0"/>
          </a:p>
          <a:p>
            <a:r>
              <a:rPr lang="en-US" altLang="zh-CN" b="1" dirty="0"/>
              <a:t>2. </a:t>
            </a:r>
            <a:r>
              <a:rPr lang="zh-CN" altLang="en-US" b="1" dirty="0"/>
              <a:t>效率而非精确</a:t>
            </a:r>
            <a:endParaRPr lang="en-US" altLang="zh-CN" b="1" dirty="0"/>
          </a:p>
          <a:p>
            <a:pPr marL="0" indent="0">
              <a:buNone/>
            </a:pPr>
            <a:r>
              <a:rPr lang="en-US" altLang="zh-CN" dirty="0"/>
              <a:t>    </a:t>
            </a:r>
            <a:r>
              <a:rPr lang="zh-CN" altLang="en-US" dirty="0"/>
              <a:t>传统的数据分析方法往往更加注重提高算法的精确性，其次才是提高算法效率。大数据时代要求在几秒内就迅速给出针对海量数据的实时分析结果，否则就会丧失数据的价值，因此，数据分析的效率成为关注的核心。</a:t>
            </a:r>
            <a:endParaRPr lang="en-US" altLang="zh-CN" dirty="0"/>
          </a:p>
          <a:p>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700" dirty="0"/>
              <a:t>1.4 </a:t>
            </a:r>
            <a:r>
              <a:rPr lang="zh-CN" altLang="en-US" sz="3700" dirty="0"/>
              <a:t>大数据的影响</a:t>
            </a:r>
            <a:r>
              <a:rPr lang="en-US" altLang="zh-CN" sz="3700" dirty="0"/>
              <a:t>-</a:t>
            </a:r>
            <a:r>
              <a:rPr lang="zh-CN" altLang="en-US" sz="3700" dirty="0"/>
              <a:t>思维方式</a:t>
            </a:r>
            <a:endParaRPr lang="en-US" sz="3700" dirty="0"/>
          </a:p>
        </p:txBody>
      </p:sp>
      <p:sp>
        <p:nvSpPr>
          <p:cNvPr id="3" name="内容占位符 2"/>
          <p:cNvSpPr>
            <a:spLocks noGrp="1"/>
          </p:cNvSpPr>
          <p:nvPr>
            <p:ph idx="1"/>
          </p:nvPr>
        </p:nvSpPr>
        <p:spPr/>
        <p:txBody>
          <a:bodyPr>
            <a:noAutofit/>
          </a:bodyPr>
          <a:lstStyle/>
          <a:p>
            <a:r>
              <a:rPr lang="en-US" altLang="zh-CN" b="1" dirty="0">
                <a:latin typeface="+mn-ea"/>
                <a:cs typeface="+mn-ea"/>
              </a:rPr>
              <a:t>3. </a:t>
            </a:r>
            <a:r>
              <a:rPr lang="zh-CN" altLang="en-US" b="1" dirty="0">
                <a:latin typeface="+mn-ea"/>
                <a:cs typeface="+mn-ea"/>
              </a:rPr>
              <a:t>相关而非因果</a:t>
            </a:r>
            <a:endParaRPr lang="en-US" altLang="zh-CN" b="1" dirty="0">
              <a:latin typeface="+mn-ea"/>
              <a:cs typeface="+mn-ea"/>
            </a:endParaRPr>
          </a:p>
          <a:p>
            <a:pPr marL="0" indent="0">
              <a:buNone/>
            </a:pPr>
            <a:r>
              <a:rPr lang="zh-CN" altLang="zh-CN" kern="100" dirty="0">
                <a:latin typeface="宋体" panose="02010600030101010101" pitchFamily="2" charset="-122"/>
                <a:ea typeface="宋体" panose="02010600030101010101" pitchFamily="2" charset="-122"/>
                <a:cs typeface="宋体" panose="02010600030101010101" pitchFamily="2" charset="-122"/>
              </a:rPr>
              <a:t>过去，数据分析的目的，一方面是解释事物背后的发展机理，比如，一个大型超市在某个地区的连锁店在某个时期内净利润下降很多</a:t>
            </a:r>
            <a:r>
              <a:rPr lang="en-US" altLang="zh-CN" kern="100" dirty="0">
                <a:latin typeface="宋体" panose="02010600030101010101" pitchFamily="2" charset="-122"/>
                <a:ea typeface="宋体" panose="02010600030101010101" pitchFamily="2" charset="-122"/>
                <a:cs typeface="宋体" panose="02010600030101010101" pitchFamily="2" charset="-122"/>
              </a:rPr>
              <a:t>,</a:t>
            </a:r>
            <a:r>
              <a:rPr lang="zh-CN" altLang="zh-CN" kern="100" dirty="0">
                <a:latin typeface="宋体" panose="02010600030101010101" pitchFamily="2" charset="-122"/>
                <a:ea typeface="宋体" panose="02010600030101010101" pitchFamily="2" charset="-122"/>
                <a:cs typeface="宋体" panose="02010600030101010101" pitchFamily="2" charset="-122"/>
              </a:rPr>
              <a:t>这就需要</a:t>
            </a:r>
            <a:r>
              <a:rPr lang="en-US" altLang="zh-CN" kern="100" dirty="0">
                <a:latin typeface="宋体" panose="02010600030101010101" pitchFamily="2" charset="-122"/>
                <a:ea typeface="宋体" panose="02010600030101010101" pitchFamily="2" charset="-122"/>
                <a:cs typeface="宋体" panose="02010600030101010101" pitchFamily="2" charset="-122"/>
              </a:rPr>
              <a:t>IT</a:t>
            </a:r>
            <a:r>
              <a:rPr lang="zh-CN" altLang="zh-CN" kern="100" dirty="0">
                <a:latin typeface="宋体" panose="02010600030101010101" pitchFamily="2" charset="-122"/>
                <a:ea typeface="宋体" panose="02010600030101010101" pitchFamily="2" charset="-122"/>
                <a:cs typeface="宋体" panose="02010600030101010101" pitchFamily="2" charset="-122"/>
              </a:rPr>
              <a:t>部门对相关销售数据进行详细分析找出发生问题的原因；另一方面是用于预测未来可能发生的事件，比如，通过实时分析微博数据，当发现人们对雾霾的讨论明显增加时，就可以建议销售部门增加口罩的进货量，因为人们关注雾霾的一个直接结果是，大家会想到购买一个口罩来保护自己的身体健康。不管是哪个目的，其实都反映了一种</a:t>
            </a:r>
            <a:r>
              <a:rPr lang="en-US" altLang="zh-CN" kern="100" dirty="0">
                <a:latin typeface="宋体" panose="02010600030101010101" pitchFamily="2" charset="-122"/>
                <a:ea typeface="宋体" panose="02010600030101010101" pitchFamily="2" charset="-122"/>
                <a:cs typeface="宋体" panose="02010600030101010101" pitchFamily="2" charset="-122"/>
              </a:rPr>
              <a:t>“</a:t>
            </a:r>
            <a:r>
              <a:rPr lang="zh-CN" altLang="zh-CN" kern="100" dirty="0">
                <a:latin typeface="宋体" panose="02010600030101010101" pitchFamily="2" charset="-122"/>
                <a:ea typeface="宋体" panose="02010600030101010101" pitchFamily="2" charset="-122"/>
                <a:cs typeface="宋体" panose="02010600030101010101" pitchFamily="2" charset="-122"/>
              </a:rPr>
              <a:t>因果关系</a:t>
            </a:r>
            <a:r>
              <a:rPr lang="en-US" altLang="zh-CN" kern="100" dirty="0">
                <a:latin typeface="宋体" panose="02010600030101010101" pitchFamily="2" charset="-122"/>
                <a:ea typeface="宋体" panose="02010600030101010101" pitchFamily="2" charset="-122"/>
                <a:cs typeface="宋体" panose="02010600030101010101" pitchFamily="2" charset="-122"/>
              </a:rPr>
              <a:t>”</a:t>
            </a:r>
            <a:r>
              <a:rPr lang="zh-CN" altLang="zh-CN" kern="100" dirty="0">
                <a:latin typeface="宋体" panose="02010600030101010101" pitchFamily="2" charset="-122"/>
                <a:ea typeface="宋体" panose="02010600030101010101" pitchFamily="2" charset="-122"/>
                <a:cs typeface="宋体" panose="02010600030101010101" pitchFamily="2" charset="-122"/>
              </a:rPr>
              <a:t>。</a:t>
            </a:r>
            <a:endParaRPr lang="en-US" altLang="zh-CN" kern="100" dirty="0">
              <a:latin typeface="宋体" panose="02010600030101010101" pitchFamily="2" charset="-122"/>
              <a:ea typeface="宋体" panose="02010600030101010101" pitchFamily="2" charset="-122"/>
              <a:cs typeface="宋体" panose="02010600030101010101" pitchFamily="2" charset="-122"/>
            </a:endParaRPr>
          </a:p>
          <a:p>
            <a:pPr marL="0" indent="0">
              <a:buNone/>
            </a:pPr>
            <a:r>
              <a:rPr lang="zh-CN" altLang="zh-CN" kern="100" dirty="0">
                <a:latin typeface="宋体" panose="02010600030101010101" pitchFamily="2" charset="-122"/>
                <a:ea typeface="宋体" panose="02010600030101010101" pitchFamily="2" charset="-122"/>
                <a:cs typeface="宋体" panose="02010600030101010101" pitchFamily="2" charset="-122"/>
              </a:rPr>
              <a:t>但是，在大数据时代，因果关系不再那么重要，人们转而追求〝相关性</a:t>
            </a:r>
            <a:r>
              <a:rPr lang="en-US" altLang="zh-CN" kern="100" dirty="0">
                <a:latin typeface="宋体" panose="02010600030101010101" pitchFamily="2" charset="-122"/>
                <a:ea typeface="宋体" panose="02010600030101010101" pitchFamily="2" charset="-122"/>
                <a:cs typeface="宋体" panose="02010600030101010101" pitchFamily="2" charset="-122"/>
              </a:rPr>
              <a:t>”</a:t>
            </a:r>
            <a:r>
              <a:rPr lang="zh-CN" altLang="zh-CN" kern="100" dirty="0">
                <a:latin typeface="宋体" panose="02010600030101010101" pitchFamily="2" charset="-122"/>
                <a:ea typeface="宋体" panose="02010600030101010101" pitchFamily="2" charset="-122"/>
                <a:cs typeface="宋体" panose="02010600030101010101" pitchFamily="2" charset="-122"/>
              </a:rPr>
              <a:t>而非 “因果性”。比如，我们去淘宝网购物时，当我们购买了一个汽车防盗锁以后，淘宝网还会自动提示你，与你购买相同物品的其他客户还购买了汽车坐垫，也就是说，淘宝网只会告诉你〝购买汽车防盗锁”和〝购买汽车坐垫”之间存在相关性，但是并不会告诉你为什么其他客户购买了汽车防盗锁以后还会购买汽车坐垫</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endParaRPr lang="en-US" dirty="0"/>
          </a:p>
          <a:p>
            <a:endParaRPr lang="en-US" sz="12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700" dirty="0"/>
              <a:t>1.5 </a:t>
            </a:r>
            <a:r>
              <a:rPr lang="zh-CN" altLang="en-US" sz="3700" dirty="0"/>
              <a:t>大数据的技术</a:t>
            </a:r>
            <a:endParaRPr lang="en-US" sz="3700" dirty="0"/>
          </a:p>
        </p:txBody>
      </p:sp>
      <p:sp>
        <p:nvSpPr>
          <p:cNvPr id="3" name="内容占位符 2"/>
          <p:cNvSpPr>
            <a:spLocks noGrp="1"/>
          </p:cNvSpPr>
          <p:nvPr>
            <p:ph idx="1"/>
          </p:nvPr>
        </p:nvSpPr>
        <p:spPr/>
        <p:txBody>
          <a:bodyPr>
            <a:normAutofit lnSpcReduction="10000"/>
          </a:bodyPr>
          <a:lstStyle/>
          <a:p>
            <a:r>
              <a:rPr lang="en-US" altLang="zh-CN" b="1" dirty="0"/>
              <a:t>1. </a:t>
            </a:r>
            <a:r>
              <a:rPr lang="zh-CN" altLang="en-US" b="1" dirty="0"/>
              <a:t>数据采集和预处理</a:t>
            </a:r>
            <a:endParaRPr lang="en-US" altLang="zh-CN" b="1" dirty="0"/>
          </a:p>
          <a:p>
            <a:pPr marL="0" indent="0">
              <a:buNone/>
            </a:pPr>
            <a:r>
              <a:rPr lang="zh-CN" altLang="en-US" dirty="0">
                <a:latin typeface="+mj-ea"/>
              </a:rPr>
              <a:t>    利用 </a:t>
            </a:r>
            <a:r>
              <a:rPr lang="en-US" altLang="zh-CN" dirty="0">
                <a:latin typeface="+mj-ea"/>
              </a:rPr>
              <a:t>ETL</a:t>
            </a:r>
            <a:r>
              <a:rPr lang="zh-CN" altLang="en-US" dirty="0">
                <a:latin typeface="+mj-ea"/>
              </a:rPr>
              <a:t>（</a:t>
            </a:r>
            <a:r>
              <a:rPr lang="en-US" altLang="zh-CN" dirty="0">
                <a:latin typeface="+mj-ea"/>
              </a:rPr>
              <a:t>Extract, Transform, Load) </a:t>
            </a:r>
            <a:r>
              <a:rPr lang="zh-CN" altLang="en-US" dirty="0">
                <a:latin typeface="+mj-ea"/>
              </a:rPr>
              <a:t>工具将分布的、异构数据源中的数据，如关系数据、平面数据文件等，</a:t>
            </a:r>
            <a:r>
              <a:rPr lang="zh-CN" altLang="en-US" b="1" dirty="0">
                <a:latin typeface="+mj-ea"/>
              </a:rPr>
              <a:t>抽取</a:t>
            </a:r>
            <a:r>
              <a:rPr lang="zh-CN" altLang="en-US" dirty="0">
                <a:latin typeface="+mj-ea"/>
              </a:rPr>
              <a:t>到临时中间层后进行清洗、转换、集成，最后加载到数据仓库或数据集市中，成为联机分析处理、数据挖掘的基础；也可以利用日志采集工具（如 </a:t>
            </a:r>
            <a:r>
              <a:rPr lang="en-US" altLang="zh-CN" dirty="0">
                <a:latin typeface="+mj-ea"/>
              </a:rPr>
              <a:t>Flume</a:t>
            </a:r>
            <a:r>
              <a:rPr lang="zh-CN" altLang="en-US" dirty="0">
                <a:latin typeface="+mj-ea"/>
              </a:rPr>
              <a:t>、</a:t>
            </a:r>
            <a:r>
              <a:rPr lang="en-US" altLang="zh-CN" dirty="0">
                <a:latin typeface="+mj-ea"/>
              </a:rPr>
              <a:t>Kafka </a:t>
            </a:r>
            <a:r>
              <a:rPr lang="zh-CN" altLang="en-US" dirty="0">
                <a:latin typeface="+mj-ea"/>
              </a:rPr>
              <a:t>等）把实时采集的数据作为流计算系统的输人，进行实时处理分析。</a:t>
            </a:r>
            <a:endParaRPr lang="en-US" altLang="zh-CN" dirty="0">
              <a:latin typeface="+mj-ea"/>
            </a:endParaRPr>
          </a:p>
          <a:p>
            <a:pPr marL="0" indent="0">
              <a:buNone/>
            </a:pPr>
            <a:endParaRPr lang="en-US" altLang="zh-CN" dirty="0">
              <a:latin typeface="+mj-ea"/>
            </a:endParaRPr>
          </a:p>
          <a:p>
            <a:r>
              <a:rPr lang="en-US" altLang="zh-CN" b="1" dirty="0"/>
              <a:t>2. </a:t>
            </a:r>
            <a:r>
              <a:rPr lang="zh-CN" altLang="en-US" b="1" dirty="0"/>
              <a:t>数据存储和管理</a:t>
            </a:r>
            <a:r>
              <a:rPr lang="zh-CN" altLang="en-US" b="1" dirty="0">
                <a:solidFill>
                  <a:srgbClr val="FF0000"/>
                </a:solidFill>
              </a:rPr>
              <a:t>（分布式存储）</a:t>
            </a:r>
            <a:endParaRPr lang="en-US" altLang="zh-CN" b="1" dirty="0">
              <a:solidFill>
                <a:srgbClr val="FF0000"/>
              </a:solidFill>
            </a:endParaRPr>
          </a:p>
          <a:p>
            <a:pPr marL="0" indent="0">
              <a:buNone/>
            </a:pPr>
            <a:r>
              <a:rPr lang="zh-CN" altLang="en-US" dirty="0">
                <a:latin typeface="+mj-ea"/>
              </a:rPr>
              <a:t>    利用分布式文件系统、数据仓库、关系数据库、</a:t>
            </a:r>
            <a:r>
              <a:rPr lang="en-US" altLang="zh-CN" dirty="0">
                <a:latin typeface="+mj-ea"/>
              </a:rPr>
              <a:t>NoSQL </a:t>
            </a:r>
            <a:r>
              <a:rPr lang="zh-CN" altLang="en-US" dirty="0">
                <a:latin typeface="+mj-ea"/>
              </a:rPr>
              <a:t>数据库、云数据库等，实现对结构化、半结构化和非结构化海量数据的存储和管理。</a:t>
            </a:r>
            <a:endParaRPr lang="en-US" altLang="zh-CN" dirty="0">
              <a:latin typeface="+mj-ea"/>
            </a:endParaRPr>
          </a:p>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1" descr="http://dblab.xmu.edu.cn/wp-content/uploads/2020/11/%E5%A4%A7%E6%95%B0%E6%8D%AE%E6%8A%80%E6%9C%AF%E5%8E%9F%E7%90%86%E4%B8%8E%E5%BA%94%E7%94%A8%EF%BC%88%E7%AC%AC3%E7%89%88%EF%BC%89%E5%B0%81%E9%9D%A2.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71846" y="2108201"/>
            <a:ext cx="2851150"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内容占位符 5"/>
          <p:cNvSpPr>
            <a:spLocks noGrp="1"/>
          </p:cNvSpPr>
          <p:nvPr>
            <p:ph idx="1"/>
          </p:nvPr>
        </p:nvSpPr>
        <p:spPr>
          <a:xfrm>
            <a:off x="1097280" y="2108201"/>
            <a:ext cx="3062937" cy="3760891"/>
          </a:xfrm>
        </p:spPr>
        <p:txBody>
          <a:bodyPr>
            <a:normAutofit/>
          </a:bodyPr>
          <a:lstStyle/>
          <a:p>
            <a:r>
              <a:rPr lang="en-US" altLang="zh-CN" sz="2000" dirty="0"/>
              <a:t>《</a:t>
            </a:r>
            <a:r>
              <a:rPr lang="zh-CN" altLang="en-US" sz="2000" dirty="0"/>
              <a:t>大数据技术原理与应用</a:t>
            </a:r>
            <a:r>
              <a:rPr lang="en-US" altLang="zh-CN" sz="2000" dirty="0"/>
              <a:t>——</a:t>
            </a:r>
            <a:r>
              <a:rPr lang="zh-CN" altLang="en-US" sz="2000" dirty="0"/>
              <a:t>概念、存储、处理、分析与应用（第</a:t>
            </a:r>
            <a:r>
              <a:rPr lang="en-US" altLang="zh-CN" sz="2000" dirty="0"/>
              <a:t>3</a:t>
            </a:r>
            <a:r>
              <a:rPr lang="zh-CN" altLang="en-US" sz="2000" dirty="0"/>
              <a:t>版）</a:t>
            </a:r>
            <a:r>
              <a:rPr lang="en-US" altLang="zh-CN" sz="2000" dirty="0"/>
              <a:t>》</a:t>
            </a:r>
            <a:r>
              <a:rPr lang="zh-CN" altLang="en-US" sz="2000" dirty="0"/>
              <a:t>，林子雨，人民邮电出版社</a:t>
            </a:r>
            <a:endParaRPr lang="en-US" altLang="zh-CN" sz="2000" dirty="0"/>
          </a:p>
          <a:p>
            <a:endParaRPr lang="en-US" altLang="zh-CN" b="1" dirty="0"/>
          </a:p>
          <a:p>
            <a:r>
              <a:rPr lang="en-US" altLang="zh-CN" b="1" dirty="0"/>
              <a:t>《</a:t>
            </a:r>
            <a:r>
              <a:rPr lang="zh-CN" altLang="en-US" b="1" dirty="0"/>
              <a:t>分布式统计计算</a:t>
            </a:r>
            <a:r>
              <a:rPr lang="en-US" altLang="zh-CN" b="1" dirty="0"/>
              <a:t>》</a:t>
            </a:r>
            <a:r>
              <a:rPr lang="zh-CN" altLang="en-US" b="1" dirty="0"/>
              <a:t>，</a:t>
            </a:r>
            <a:r>
              <a:rPr lang="zh-CN" altLang="en-US" dirty="0">
                <a:hlinkClick r:id="rId2"/>
              </a:rPr>
              <a:t>冯兴东</a:t>
            </a:r>
            <a:r>
              <a:rPr lang="zh-CN" altLang="en-US" dirty="0"/>
              <a:t>，</a:t>
            </a:r>
            <a:r>
              <a:rPr lang="zh-CN" altLang="en-US" dirty="0">
                <a:hlinkClick r:id="rId3"/>
              </a:rPr>
              <a:t>贺莘</a:t>
            </a:r>
            <a:r>
              <a:rPr lang="zh-CN" altLang="en-US" dirty="0"/>
              <a:t> 著，中国人民大学出版社</a:t>
            </a:r>
            <a:endParaRPr lang="en-US" dirty="0"/>
          </a:p>
        </p:txBody>
      </p:sp>
      <p:sp>
        <p:nvSpPr>
          <p:cNvPr id="7" name="AutoShape 2" descr="https://img14.360buyimg.com/n0/jfs/t1/207848/20/36694/73758/64882efeF0c575414/61d1343c67959ab6.jpg.avif"/>
          <p:cNvSpPr>
            <a:spLocks noChangeAspect="1" noChangeArrowheads="1"/>
          </p:cNvSpPr>
          <p:nvPr/>
        </p:nvSpPr>
        <p:spPr bwMode="auto">
          <a:xfrm>
            <a:off x="155575" y="-144463"/>
            <a:ext cx="2790764" cy="279077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8" name="标题 7"/>
          <p:cNvSpPr>
            <a:spLocks noGrp="1"/>
          </p:cNvSpPr>
          <p:nvPr>
            <p:ph type="title"/>
          </p:nvPr>
        </p:nvSpPr>
        <p:spPr/>
        <p:txBody>
          <a:bodyPr/>
          <a:lstStyle/>
          <a:p>
            <a:r>
              <a:rPr lang="zh-CN" altLang="en-US" dirty="0"/>
              <a:t>参考书</a:t>
            </a:r>
            <a:endParaRPr lang="en-US" dirty="0"/>
          </a:p>
        </p:txBody>
      </p:sp>
      <p:sp>
        <p:nvSpPr>
          <p:cNvPr id="9" name="AutoShape 4" descr="https://img14.360buyimg.com/n0/jfs/t1/207848/20/36694/73758/64882efeF0c575414/61d1343c67959ab6.jpg.av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pic>
        <p:nvPicPr>
          <p:cNvPr id="7174" name="Picture 6" descr="https://img14.360buyimg.com/pop/jfs/t1/234209/40/6833/113778/6573e7f0F71463b3c/75ddfa55b043af9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3386" y="1932259"/>
            <a:ext cx="3093913" cy="30939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700" dirty="0"/>
              <a:t>1.5 </a:t>
            </a:r>
            <a:r>
              <a:rPr lang="zh-CN" altLang="en-US" sz="3700" dirty="0"/>
              <a:t>大数据的技术</a:t>
            </a:r>
            <a:endParaRPr lang="en-US" sz="3700" dirty="0"/>
          </a:p>
        </p:txBody>
      </p:sp>
      <p:sp>
        <p:nvSpPr>
          <p:cNvPr id="3" name="内容占位符 2"/>
          <p:cNvSpPr>
            <a:spLocks noGrp="1"/>
          </p:cNvSpPr>
          <p:nvPr>
            <p:ph idx="1"/>
          </p:nvPr>
        </p:nvSpPr>
        <p:spPr/>
        <p:txBody>
          <a:bodyPr>
            <a:normAutofit/>
          </a:bodyPr>
          <a:lstStyle/>
          <a:p>
            <a:r>
              <a:rPr lang="en-US" altLang="zh-CN" b="1" dirty="0"/>
              <a:t>3. </a:t>
            </a:r>
            <a:r>
              <a:rPr lang="zh-CN" altLang="en-US" b="1" dirty="0"/>
              <a:t>数据处理与分析</a:t>
            </a:r>
            <a:r>
              <a:rPr lang="zh-CN" altLang="en-US" b="1" dirty="0">
                <a:solidFill>
                  <a:srgbClr val="FF0000"/>
                </a:solidFill>
              </a:rPr>
              <a:t>（分布式计算）</a:t>
            </a:r>
            <a:endParaRPr lang="en-US" altLang="zh-CN" b="1" dirty="0">
              <a:solidFill>
                <a:srgbClr val="FF0000"/>
              </a:solidFill>
            </a:endParaRPr>
          </a:p>
          <a:p>
            <a:pPr marL="0" indent="0">
              <a:buNone/>
            </a:pPr>
            <a:r>
              <a:rPr lang="zh-CN" altLang="en-US" dirty="0">
                <a:latin typeface="+mj-ea"/>
              </a:rPr>
              <a:t>    利用分布式并行编程模型和计算框架，结合机器学习和数据挖掘算法，实现对海量数据的处理和分析；对分析结果进行</a:t>
            </a:r>
            <a:r>
              <a:rPr lang="zh-CN" altLang="en-US" dirty="0">
                <a:solidFill>
                  <a:srgbClr val="FF0000"/>
                </a:solidFill>
                <a:latin typeface="+mj-ea"/>
              </a:rPr>
              <a:t>可视化呈现</a:t>
            </a:r>
            <a:r>
              <a:rPr lang="zh-CN" altLang="en-US" dirty="0">
                <a:latin typeface="+mj-ea"/>
              </a:rPr>
              <a:t>，帮助人们更好地理解数据、分析数据。</a:t>
            </a:r>
            <a:endParaRPr lang="en-US" altLang="zh-CN" dirty="0">
              <a:latin typeface="+mj-ea"/>
            </a:endParaRPr>
          </a:p>
          <a:p>
            <a:pPr marL="0" indent="0">
              <a:buNone/>
            </a:pPr>
            <a:endParaRPr lang="en-US" altLang="zh-CN" dirty="0">
              <a:latin typeface="+mj-ea"/>
            </a:endParaRPr>
          </a:p>
          <a:p>
            <a:r>
              <a:rPr lang="en-US" altLang="zh-CN" b="1" dirty="0"/>
              <a:t>4. </a:t>
            </a:r>
            <a:r>
              <a:rPr lang="zh-CN" altLang="en-US" b="1" dirty="0"/>
              <a:t>数据安全和隐私保护</a:t>
            </a:r>
            <a:endParaRPr lang="en-US" altLang="zh-CN" b="1" dirty="0"/>
          </a:p>
          <a:p>
            <a:pPr marL="0" indent="0">
              <a:buNone/>
            </a:pPr>
            <a:r>
              <a:rPr lang="zh-CN" altLang="en-US" dirty="0">
                <a:latin typeface="+mj-ea"/>
              </a:rPr>
              <a:t>    在从大数据中挖掘潜在的巨大商业价值和学术价值的同时，构建隐私数据保护体系和数据安全体系，有效保护个人隐私和数据安全。</a:t>
            </a:r>
            <a:endParaRPr lang="en-US" dirty="0">
              <a:latin typeface="+mj-ea"/>
            </a:endParaRPr>
          </a:p>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5981450" y="2925379"/>
            <a:ext cx="3352800" cy="1905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矩形 12"/>
          <p:cNvSpPr/>
          <p:nvPr/>
        </p:nvSpPr>
        <p:spPr>
          <a:xfrm>
            <a:off x="2400050" y="2849179"/>
            <a:ext cx="2209800" cy="2057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TextBox 8"/>
          <p:cNvSpPr txBox="1">
            <a:spLocks noChangeArrowheads="1"/>
          </p:cNvSpPr>
          <p:nvPr/>
        </p:nvSpPr>
        <p:spPr bwMode="auto">
          <a:xfrm>
            <a:off x="2857250" y="4411279"/>
            <a:ext cx="13382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微软雅黑" panose="020B0503020204020204" charset="-122"/>
                <a:ea typeface="微软雅黑" panose="020B0503020204020204" charset="-122"/>
              </a:rPr>
              <a:t>分布式存储</a:t>
            </a:r>
            <a:endParaRPr lang="zh-CN" altLang="en-US">
              <a:latin typeface="微软雅黑" panose="020B0503020204020204" charset="-122"/>
              <a:ea typeface="微软雅黑" panose="020B0503020204020204" charset="-122"/>
            </a:endParaRPr>
          </a:p>
        </p:txBody>
      </p:sp>
      <p:pic>
        <p:nvPicPr>
          <p:cNvPr id="15" name="Picture 20" descr="http://img.watchstor.com/uploadimg/20090702/1744123.jpg"/>
          <p:cNvPicPr>
            <a:picLocks noChangeAspect="1" noChangeArrowheads="1"/>
          </p:cNvPicPr>
          <p:nvPr/>
        </p:nvPicPr>
        <p:blipFill>
          <a:blip r:embed="rId1">
            <a:extLst>
              <a:ext uri="{28A0092B-C50C-407E-A947-70E740481C1C}">
                <a14:useLocalDpi xmlns:a14="http://schemas.microsoft.com/office/drawing/2010/main" val="0"/>
              </a:ext>
            </a:extLst>
          </a:blip>
          <a:srcRect l="14400" t="8000" r="23199" b="14000"/>
          <a:stretch>
            <a:fillRect/>
          </a:stretch>
        </p:blipFill>
        <p:spPr bwMode="auto">
          <a:xfrm>
            <a:off x="2628650" y="2658679"/>
            <a:ext cx="16764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2" descr="http://static.open-open.com/lib/uploadImg/20120608/20120608155525_2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3850" y="2506279"/>
            <a:ext cx="3048000"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4"/>
          <p:cNvSpPr txBox="1">
            <a:spLocks noChangeArrowheads="1"/>
          </p:cNvSpPr>
          <p:nvPr/>
        </p:nvSpPr>
        <p:spPr bwMode="auto">
          <a:xfrm>
            <a:off x="7048250" y="4373179"/>
            <a:ext cx="1338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微软雅黑" panose="020B0503020204020204" charset="-122"/>
                <a:ea typeface="微软雅黑" panose="020B0503020204020204" charset="-122"/>
              </a:rPr>
              <a:t>分布式处理</a:t>
            </a:r>
            <a:endParaRPr lang="zh-CN" altLang="en-US">
              <a:latin typeface="微软雅黑" panose="020B0503020204020204" charset="-122"/>
              <a:ea typeface="微软雅黑" panose="020B0503020204020204" charset="-122"/>
            </a:endParaRPr>
          </a:p>
        </p:txBody>
      </p:sp>
      <p:sp>
        <p:nvSpPr>
          <p:cNvPr id="18" name="TextBox 15"/>
          <p:cNvSpPr txBox="1">
            <a:spLocks noChangeArrowheads="1"/>
          </p:cNvSpPr>
          <p:nvPr/>
        </p:nvSpPr>
        <p:spPr bwMode="auto">
          <a:xfrm>
            <a:off x="2323850" y="4982779"/>
            <a:ext cx="46339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a:t>GFS\HDFS</a:t>
            </a:r>
            <a:endParaRPr lang="en-US" altLang="zh-CN"/>
          </a:p>
          <a:p>
            <a:pPr eaLnBrk="1" hangingPunct="1"/>
            <a:r>
              <a:rPr lang="en-US" altLang="zh-CN"/>
              <a:t>BigTable\HBase</a:t>
            </a:r>
            <a:endParaRPr lang="en-US" altLang="zh-CN"/>
          </a:p>
          <a:p>
            <a:pPr eaLnBrk="1" hangingPunct="1"/>
            <a:r>
              <a:rPr lang="en-US" altLang="zh-CN"/>
              <a:t>NoSQL</a:t>
            </a:r>
            <a:r>
              <a:rPr lang="zh-CN" altLang="en-US"/>
              <a:t>（键值、列族、图形、文档数据库）</a:t>
            </a:r>
            <a:endParaRPr lang="en-US" altLang="zh-CN"/>
          </a:p>
          <a:p>
            <a:pPr eaLnBrk="1" hangingPunct="1"/>
            <a:r>
              <a:rPr lang="en-US" altLang="zh-CN"/>
              <a:t>NewSQL</a:t>
            </a:r>
            <a:r>
              <a:rPr lang="zh-CN" altLang="en-US"/>
              <a:t>（如：</a:t>
            </a:r>
            <a:r>
              <a:rPr lang="en-US" altLang="zh-CN"/>
              <a:t>SQL Azure</a:t>
            </a:r>
            <a:r>
              <a:rPr lang="zh-CN" altLang="en-US"/>
              <a:t>）</a:t>
            </a:r>
            <a:endParaRPr lang="en-US" altLang="zh-CN"/>
          </a:p>
        </p:txBody>
      </p:sp>
      <p:sp>
        <p:nvSpPr>
          <p:cNvPr id="19" name="TextBox 16"/>
          <p:cNvSpPr txBox="1">
            <a:spLocks noChangeArrowheads="1"/>
          </p:cNvSpPr>
          <p:nvPr/>
        </p:nvSpPr>
        <p:spPr bwMode="auto">
          <a:xfrm>
            <a:off x="6991100" y="4906579"/>
            <a:ext cx="1428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a:t>MapReduce</a:t>
            </a:r>
            <a:endParaRPr lang="zh-CN" altLang="en-US"/>
          </a:p>
        </p:txBody>
      </p:sp>
      <p:pic>
        <p:nvPicPr>
          <p:cNvPr id="20" name="Picture 24" descr="http://pic15.nipic.com/20110726/4923862_234318144138_2.jpg"/>
          <p:cNvPicPr>
            <a:picLocks noChangeAspect="1" noChangeArrowheads="1"/>
          </p:cNvPicPr>
          <p:nvPr/>
        </p:nvPicPr>
        <p:blipFill>
          <a:blip r:embed="rId3">
            <a:extLst>
              <a:ext uri="{28A0092B-C50C-407E-A947-70E740481C1C}">
                <a14:useLocalDpi xmlns:a14="http://schemas.microsoft.com/office/drawing/2010/main" val="0"/>
              </a:ext>
            </a:extLst>
          </a:blip>
          <a:srcRect l="14844" t="7292" r="16406" b="10417"/>
          <a:stretch>
            <a:fillRect/>
          </a:stretch>
        </p:blipFill>
        <p:spPr bwMode="auto">
          <a:xfrm>
            <a:off x="4381250" y="867979"/>
            <a:ext cx="2133600" cy="191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19"/>
          <p:cNvSpPr txBox="1">
            <a:spLocks noChangeArrowheads="1"/>
          </p:cNvSpPr>
          <p:nvPr/>
        </p:nvSpPr>
        <p:spPr bwMode="auto">
          <a:xfrm>
            <a:off x="5067050" y="1629979"/>
            <a:ext cx="8778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微软雅黑" panose="020B0503020204020204" charset="-122"/>
                <a:ea typeface="微软雅黑" panose="020B0503020204020204" charset="-122"/>
              </a:rPr>
              <a:t>大数据</a:t>
            </a:r>
            <a:endParaRPr lang="zh-CN" altLang="en-US">
              <a:latin typeface="微软雅黑" panose="020B0503020204020204" charset="-122"/>
              <a:ea typeface="微软雅黑" panose="020B0503020204020204" charset="-122"/>
            </a:endParaRPr>
          </a:p>
        </p:txBody>
      </p:sp>
      <p:sp>
        <p:nvSpPr>
          <p:cNvPr id="22" name="下箭头 21"/>
          <p:cNvSpPr/>
          <p:nvPr/>
        </p:nvSpPr>
        <p:spPr>
          <a:xfrm>
            <a:off x="2781050" y="2087179"/>
            <a:ext cx="1524000" cy="609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 name="下箭头 22"/>
          <p:cNvSpPr/>
          <p:nvPr/>
        </p:nvSpPr>
        <p:spPr>
          <a:xfrm>
            <a:off x="6743450" y="2087179"/>
            <a:ext cx="1524000" cy="609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 name="TextBox 15"/>
          <p:cNvSpPr txBox="1">
            <a:spLocks noChangeArrowheads="1"/>
          </p:cNvSpPr>
          <p:nvPr/>
        </p:nvSpPr>
        <p:spPr bwMode="auto">
          <a:xfrm>
            <a:off x="1866650" y="867979"/>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t>两大核心技术</a:t>
            </a: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700" dirty="0"/>
              <a:t>1.6 </a:t>
            </a:r>
            <a:r>
              <a:rPr lang="zh-CN" altLang="en-US" sz="3700" dirty="0"/>
              <a:t>大数据计算模式</a:t>
            </a:r>
            <a:endParaRPr lang="en-US" sz="3700" dirty="0"/>
          </a:p>
        </p:txBody>
      </p:sp>
      <p:sp>
        <p:nvSpPr>
          <p:cNvPr id="3" name="内容占位符 2"/>
          <p:cNvSpPr>
            <a:spLocks noGrp="1"/>
          </p:cNvSpPr>
          <p:nvPr>
            <p:ph idx="1"/>
          </p:nvPr>
        </p:nvSpPr>
        <p:spPr/>
        <p:txBody>
          <a:bodyPr/>
          <a:lstStyle/>
          <a:p>
            <a:r>
              <a:rPr lang="en-US" altLang="zh-CN" dirty="0"/>
              <a:t>1. </a:t>
            </a:r>
            <a:r>
              <a:rPr lang="zh-CN" altLang="en-US" dirty="0"/>
              <a:t>批处理计算：针对大规模数据的批量处理，</a:t>
            </a:r>
            <a:r>
              <a:rPr lang="en-US" altLang="zh-CN" dirty="0" err="1"/>
              <a:t>MapReduce</a:t>
            </a:r>
            <a:r>
              <a:rPr lang="zh-CN" altLang="en-US" dirty="0"/>
              <a:t>，</a:t>
            </a:r>
            <a:r>
              <a:rPr lang="en-US" altLang="zh-CN" dirty="0"/>
              <a:t>Spark</a:t>
            </a:r>
            <a:r>
              <a:rPr lang="zh-CN" altLang="en-US" dirty="0"/>
              <a:t>等</a:t>
            </a:r>
            <a:endParaRPr lang="en-US" altLang="zh-CN" dirty="0"/>
          </a:p>
          <a:p>
            <a:r>
              <a:rPr lang="en-US" altLang="zh-CN" dirty="0"/>
              <a:t>2. </a:t>
            </a:r>
            <a:r>
              <a:rPr lang="zh-CN" altLang="en-US" dirty="0"/>
              <a:t>流计算：针对流数据的实时计算，</a:t>
            </a:r>
            <a:r>
              <a:rPr lang="en-US" altLang="zh-CN" dirty="0"/>
              <a:t>Storm</a:t>
            </a:r>
            <a:r>
              <a:rPr lang="zh-CN" altLang="en-US" dirty="0"/>
              <a:t>，</a:t>
            </a:r>
            <a:r>
              <a:rPr lang="en-US" altLang="zh-CN" dirty="0"/>
              <a:t>S4</a:t>
            </a:r>
            <a:r>
              <a:rPr lang="zh-CN" altLang="en-US" dirty="0"/>
              <a:t>，</a:t>
            </a:r>
            <a:r>
              <a:rPr lang="en-US" altLang="zh-CN" dirty="0"/>
              <a:t>Flume</a:t>
            </a:r>
            <a:r>
              <a:rPr lang="zh-CN" altLang="en-US" dirty="0"/>
              <a:t>等</a:t>
            </a:r>
            <a:endParaRPr lang="en-US" altLang="zh-CN" dirty="0"/>
          </a:p>
          <a:p>
            <a:r>
              <a:rPr lang="en-US" altLang="zh-CN" dirty="0"/>
              <a:t>3. </a:t>
            </a:r>
            <a:r>
              <a:rPr lang="zh-CN" altLang="en-US" dirty="0"/>
              <a:t>图计算：针对大规模图结构数据的处理，</a:t>
            </a:r>
            <a:r>
              <a:rPr lang="en-US" altLang="zh-CN" dirty="0" err="1"/>
              <a:t>Pregel</a:t>
            </a:r>
            <a:r>
              <a:rPr lang="en-US" altLang="zh-CN" dirty="0"/>
              <a:t>, </a:t>
            </a:r>
            <a:r>
              <a:rPr lang="en-US" altLang="zh-CN" dirty="0" err="1"/>
              <a:t>GraphX</a:t>
            </a:r>
            <a:r>
              <a:rPr lang="zh-CN" altLang="en-US" dirty="0"/>
              <a:t>等</a:t>
            </a:r>
            <a:endParaRPr lang="en-US" altLang="zh-CN" dirty="0"/>
          </a:p>
          <a:p>
            <a:r>
              <a:rPr lang="en-US" altLang="zh-CN" dirty="0"/>
              <a:t>4. </a:t>
            </a:r>
            <a:r>
              <a:rPr lang="zh-CN" altLang="en-US" dirty="0"/>
              <a:t>查询分析计算：大规模数据的存储管理和查询分析，</a:t>
            </a:r>
            <a:r>
              <a:rPr lang="en-US" altLang="zh-CN" dirty="0" err="1"/>
              <a:t>Dremel,Hive</a:t>
            </a:r>
            <a:r>
              <a:rPr lang="zh-CN" altLang="en-US" dirty="0"/>
              <a:t>等</a:t>
            </a:r>
            <a:endParaRPr lang="en-US" dirty="0"/>
          </a:p>
          <a:p>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绪论</a:t>
            </a:r>
            <a:endParaRPr lang="en-US" dirty="0"/>
          </a:p>
        </p:txBody>
      </p:sp>
      <p:sp>
        <p:nvSpPr>
          <p:cNvPr id="3" name="Content Placeholder 2"/>
          <p:cNvSpPr>
            <a:spLocks noGrp="1"/>
          </p:cNvSpPr>
          <p:nvPr>
            <p:ph idx="1"/>
          </p:nvPr>
        </p:nvSpPr>
        <p:spPr/>
        <p:txBody>
          <a:bodyPr>
            <a:normAutofit/>
          </a:bodyPr>
          <a:lstStyle/>
          <a:p>
            <a:pPr marL="742950" indent="-742950">
              <a:buAutoNum type="arabicPeriod"/>
            </a:pPr>
            <a:r>
              <a:rPr lang="zh-CN" altLang="en-US" sz="3700" dirty="0">
                <a:solidFill>
                  <a:schemeClr val="tx1"/>
                </a:solidFill>
              </a:rPr>
              <a:t>大数据</a:t>
            </a:r>
            <a:endParaRPr lang="en-US" altLang="zh-CN" sz="3700" dirty="0">
              <a:solidFill>
                <a:schemeClr val="tx1"/>
              </a:solidFill>
            </a:endParaRPr>
          </a:p>
          <a:p>
            <a:pPr marL="742950" indent="-742950">
              <a:buAutoNum type="arabicPeriod"/>
            </a:pPr>
            <a:r>
              <a:rPr lang="zh-CN" altLang="en-US" sz="3700" dirty="0">
                <a:solidFill>
                  <a:srgbClr val="00B0F0"/>
                </a:solidFill>
              </a:rPr>
              <a:t>分布式系统与分布式计算</a:t>
            </a:r>
            <a:endParaRPr lang="en-US" altLang="zh-CN" sz="3700" dirty="0">
              <a:solidFill>
                <a:srgbClr val="00B0F0"/>
              </a:solidFill>
            </a:endParaRPr>
          </a:p>
          <a:p>
            <a:pPr marL="742950" indent="-742950">
              <a:buAutoNum type="arabicPeriod"/>
            </a:pPr>
            <a:r>
              <a:rPr lang="zh-CN" altLang="en-US" sz="3700" dirty="0"/>
              <a:t>分布式框架</a:t>
            </a:r>
            <a:r>
              <a:rPr lang="en-US" altLang="zh-CN" sz="3700" dirty="0"/>
              <a:t>Hadoop</a:t>
            </a:r>
            <a:endParaRPr lang="en-US" altLang="zh-CN" sz="3700" dirty="0"/>
          </a:p>
          <a:p>
            <a:pPr marL="742950" indent="-742950">
              <a:buAutoNum type="arabicPeriod"/>
            </a:pPr>
            <a:r>
              <a:rPr lang="zh-CN" altLang="en-US" sz="3700" dirty="0"/>
              <a:t>分布式计算框架</a:t>
            </a:r>
            <a:r>
              <a:rPr lang="en-US" altLang="zh-CN" sz="3700" dirty="0"/>
              <a:t>Spark</a:t>
            </a:r>
            <a:endParaRPr lang="en-US" altLang="zh-CN" sz="3700" dirty="0"/>
          </a:p>
          <a:p>
            <a:pPr marL="0" indent="0">
              <a:buNone/>
            </a:pP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700" dirty="0"/>
              <a:t>2.1 </a:t>
            </a:r>
            <a:r>
              <a:rPr lang="zh-CN" altLang="en-US" sz="3700" dirty="0"/>
              <a:t>分布式系统</a:t>
            </a:r>
            <a:r>
              <a:rPr lang="en-US" altLang="zh-CN" sz="3700" dirty="0"/>
              <a:t>-</a:t>
            </a:r>
            <a:r>
              <a:rPr lang="zh-CN" altLang="en-US" sz="3700" dirty="0"/>
              <a:t>什么是分布式系统</a:t>
            </a:r>
            <a:endParaRPr lang="en-US" sz="3700" dirty="0"/>
          </a:p>
        </p:txBody>
      </p:sp>
      <p:sp>
        <p:nvSpPr>
          <p:cNvPr id="3" name="内容占位符 2"/>
          <p:cNvSpPr>
            <a:spLocks noGrp="1"/>
          </p:cNvSpPr>
          <p:nvPr>
            <p:ph idx="1"/>
          </p:nvPr>
        </p:nvSpPr>
        <p:spPr/>
        <p:txBody>
          <a:bodyPr/>
          <a:lstStyle/>
          <a:p>
            <a:r>
              <a:rPr lang="zh-CN" altLang="en-US" sz="2400" b="1" dirty="0"/>
              <a:t>分布式系统</a:t>
            </a:r>
            <a:r>
              <a:rPr lang="zh-CN" altLang="en-US" sz="2400" dirty="0"/>
              <a:t>是由多台计算机（或节点）通过网络连接组成的系统，这些计算机相互协作完成某个共同目标。分布式系统中的节点可以分布在不同的地理位置上，并通过通信网络进行数据交换和协作。分布式系统的设计目标是提高系统的性能、可用性、可伸缩性和容错性。</a:t>
            </a:r>
            <a:endParaRPr lang="en-US" sz="24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700" dirty="0"/>
              <a:t>2.1 </a:t>
            </a:r>
            <a:r>
              <a:rPr lang="zh-CN" altLang="en-US" sz="3700" dirty="0"/>
              <a:t>分布式系统</a:t>
            </a:r>
            <a:r>
              <a:rPr lang="en-US" altLang="zh-CN" sz="3700" dirty="0"/>
              <a:t>-</a:t>
            </a:r>
            <a:r>
              <a:rPr lang="zh-CN" altLang="en-US" sz="3700" dirty="0"/>
              <a:t>特点</a:t>
            </a:r>
            <a:endParaRPr lang="en-US" sz="3700" dirty="0"/>
          </a:p>
        </p:txBody>
      </p:sp>
      <p:sp>
        <p:nvSpPr>
          <p:cNvPr id="3" name="内容占位符 2"/>
          <p:cNvSpPr>
            <a:spLocks noGrp="1"/>
          </p:cNvSpPr>
          <p:nvPr>
            <p:ph idx="1"/>
          </p:nvPr>
        </p:nvSpPr>
        <p:spPr/>
        <p:txBody>
          <a:bodyPr>
            <a:normAutofit/>
          </a:bodyPr>
          <a:lstStyle/>
          <a:p>
            <a:r>
              <a:rPr lang="zh-CN" altLang="en-US" sz="2100" b="1" dirty="0"/>
              <a:t>分布性：</a:t>
            </a:r>
            <a:endParaRPr lang="zh-CN" altLang="en-US" sz="2100" dirty="0"/>
          </a:p>
          <a:p>
            <a:pPr lvl="1"/>
            <a:r>
              <a:rPr lang="zh-CN" altLang="en-US" sz="2100" dirty="0"/>
              <a:t>分布式系统的核心特征是其分布性，即系统由多个节点组成，并</a:t>
            </a:r>
            <a:r>
              <a:rPr lang="zh-CN" altLang="en-US" sz="2100" b="1" dirty="0">
                <a:solidFill>
                  <a:srgbClr val="FF0000"/>
                </a:solidFill>
              </a:rPr>
              <a:t>分布</a:t>
            </a:r>
            <a:r>
              <a:rPr lang="zh-CN" altLang="en-US" sz="2100" dirty="0"/>
              <a:t>在不同的地理位置上。</a:t>
            </a:r>
            <a:endParaRPr lang="zh-CN" altLang="en-US" sz="2100" dirty="0"/>
          </a:p>
          <a:p>
            <a:r>
              <a:rPr lang="zh-CN" altLang="en-US" sz="2100" b="1" dirty="0"/>
              <a:t>并发性：</a:t>
            </a:r>
            <a:endParaRPr lang="zh-CN" altLang="en-US" sz="2100" dirty="0"/>
          </a:p>
          <a:p>
            <a:pPr lvl="1"/>
            <a:r>
              <a:rPr lang="zh-CN" altLang="en-US" sz="2100" dirty="0"/>
              <a:t>分布式系统中的多个节点可以</a:t>
            </a:r>
            <a:r>
              <a:rPr lang="zh-CN" altLang="en-US" sz="2100" b="1" dirty="0">
                <a:solidFill>
                  <a:srgbClr val="FF0000"/>
                </a:solidFill>
              </a:rPr>
              <a:t>同时</a:t>
            </a:r>
            <a:r>
              <a:rPr lang="zh-CN" altLang="en-US" sz="2100" dirty="0"/>
              <a:t>执行多个任务，并且节点之间可以并行处理数据和计算。</a:t>
            </a:r>
            <a:endParaRPr lang="zh-CN" altLang="en-US" sz="2100" dirty="0"/>
          </a:p>
          <a:p>
            <a:r>
              <a:rPr lang="zh-CN" altLang="en-US" sz="2100" b="1" dirty="0"/>
              <a:t>透明性：</a:t>
            </a:r>
            <a:endParaRPr lang="zh-CN" altLang="en-US" sz="2100" dirty="0"/>
          </a:p>
          <a:p>
            <a:pPr lvl="1"/>
            <a:r>
              <a:rPr lang="zh-CN" altLang="en-US" sz="2100" dirty="0"/>
              <a:t>分布式系统可以提供一定程度的透明性，使得用户和应用程序</a:t>
            </a:r>
            <a:r>
              <a:rPr lang="zh-CN" altLang="en-US" sz="2100" b="1" dirty="0">
                <a:solidFill>
                  <a:srgbClr val="FF0000"/>
                </a:solidFill>
              </a:rPr>
              <a:t>无需关心</a:t>
            </a:r>
            <a:r>
              <a:rPr lang="zh-CN" altLang="en-US" sz="2100" dirty="0"/>
              <a:t>底层的网络结构和节点通信细节。</a:t>
            </a:r>
            <a:endParaRPr lang="zh-CN" altLang="en-US" sz="2100" dirty="0"/>
          </a:p>
          <a:p>
            <a:endParaRPr lang="en-US" sz="21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700" dirty="0"/>
              <a:t>2.1 </a:t>
            </a:r>
            <a:r>
              <a:rPr lang="zh-CN" altLang="en-US" sz="3700" dirty="0"/>
              <a:t>分布式系统</a:t>
            </a:r>
            <a:r>
              <a:rPr lang="en-US" altLang="zh-CN" sz="3700" dirty="0"/>
              <a:t>-</a:t>
            </a:r>
            <a:r>
              <a:rPr lang="zh-CN" altLang="en-US" sz="3700" dirty="0"/>
              <a:t>特点</a:t>
            </a:r>
            <a:endParaRPr lang="en-US" sz="3700" dirty="0"/>
          </a:p>
        </p:txBody>
      </p:sp>
      <p:sp>
        <p:nvSpPr>
          <p:cNvPr id="3" name="内容占位符 2"/>
          <p:cNvSpPr>
            <a:spLocks noGrp="1"/>
          </p:cNvSpPr>
          <p:nvPr>
            <p:ph idx="1"/>
          </p:nvPr>
        </p:nvSpPr>
        <p:spPr/>
        <p:txBody>
          <a:bodyPr>
            <a:normAutofit/>
          </a:bodyPr>
          <a:lstStyle/>
          <a:p>
            <a:r>
              <a:rPr lang="zh-CN" altLang="en-US" sz="2100" b="1" dirty="0"/>
              <a:t>扩展性：</a:t>
            </a:r>
            <a:endParaRPr lang="zh-CN" altLang="en-US" sz="2100" dirty="0"/>
          </a:p>
          <a:p>
            <a:pPr lvl="1"/>
            <a:r>
              <a:rPr lang="zh-CN" altLang="en-US" sz="2100" dirty="0"/>
              <a:t>分布式系统可以通过</a:t>
            </a:r>
            <a:r>
              <a:rPr lang="zh-CN" altLang="en-US" sz="2100" b="1" dirty="0">
                <a:solidFill>
                  <a:srgbClr val="FF0000"/>
                </a:solidFill>
              </a:rPr>
              <a:t>增加或减少</a:t>
            </a:r>
            <a:r>
              <a:rPr lang="zh-CN" altLang="en-US" sz="2100" dirty="0"/>
              <a:t>节点的方式来扩展系统的规模，以满足不同规模和需求的系统。</a:t>
            </a:r>
            <a:endParaRPr lang="zh-CN" altLang="en-US" sz="2100" dirty="0"/>
          </a:p>
          <a:p>
            <a:r>
              <a:rPr lang="zh-CN" altLang="en-US" sz="2100" b="1" dirty="0"/>
              <a:t>容错性：</a:t>
            </a:r>
            <a:endParaRPr lang="zh-CN" altLang="en-US" sz="2100" dirty="0"/>
          </a:p>
          <a:p>
            <a:pPr lvl="1"/>
            <a:r>
              <a:rPr lang="zh-CN" altLang="en-US" sz="2100" dirty="0"/>
              <a:t>分布式系统具有容错性，即使部分节点发生故障或通信中断，系统仍能够继续工作，并保持数据的</a:t>
            </a:r>
            <a:r>
              <a:rPr lang="zh-CN" altLang="en-US" sz="2100" b="1" dirty="0">
                <a:solidFill>
                  <a:srgbClr val="FF0000"/>
                </a:solidFill>
              </a:rPr>
              <a:t>一致性和可用性</a:t>
            </a:r>
            <a:r>
              <a:rPr lang="zh-CN" altLang="en-US" sz="2100" dirty="0"/>
              <a:t>。</a:t>
            </a:r>
            <a:endParaRPr lang="zh-CN" altLang="en-US" sz="2100" dirty="0"/>
          </a:p>
          <a:p>
            <a:r>
              <a:rPr lang="zh-CN" altLang="en-US" sz="2100" b="1" dirty="0"/>
              <a:t>独立性：</a:t>
            </a:r>
            <a:endParaRPr lang="zh-CN" altLang="en-US" sz="2100" dirty="0"/>
          </a:p>
          <a:p>
            <a:pPr lvl="1"/>
            <a:r>
              <a:rPr lang="zh-CN" altLang="en-US" sz="2100" dirty="0"/>
              <a:t>分布式系统的各个节点是自治的，它们可以</a:t>
            </a:r>
            <a:r>
              <a:rPr lang="zh-CN" altLang="en-US" sz="2100" b="1" dirty="0">
                <a:solidFill>
                  <a:srgbClr val="FF0000"/>
                </a:solidFill>
              </a:rPr>
              <a:t>独立</a:t>
            </a:r>
            <a:r>
              <a:rPr lang="zh-CN" altLang="en-US" sz="2100" dirty="0"/>
              <a:t>地执行任务，并且可以动态地加入或离开系统。</a:t>
            </a:r>
            <a:endParaRPr lang="zh-CN" altLang="en-US" sz="2100" dirty="0"/>
          </a:p>
          <a:p>
            <a:endParaRPr lang="en-US" sz="21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700" dirty="0"/>
              <a:t>2.1 </a:t>
            </a:r>
            <a:r>
              <a:rPr lang="zh-CN" altLang="en-US" sz="3700" dirty="0"/>
              <a:t>分布式系统</a:t>
            </a:r>
            <a:r>
              <a:rPr lang="en-US" altLang="zh-CN" sz="3700" dirty="0"/>
              <a:t>-</a:t>
            </a:r>
            <a:r>
              <a:rPr lang="zh-CN" altLang="en-US" sz="3700" dirty="0"/>
              <a:t>为什么使用分布式系统</a:t>
            </a:r>
            <a:endParaRPr lang="en-US" sz="3700" dirty="0"/>
          </a:p>
        </p:txBody>
      </p:sp>
      <p:sp>
        <p:nvSpPr>
          <p:cNvPr id="3" name="内容占位符 2"/>
          <p:cNvSpPr>
            <a:spLocks noGrp="1"/>
          </p:cNvSpPr>
          <p:nvPr>
            <p:ph idx="1"/>
          </p:nvPr>
        </p:nvSpPr>
        <p:spPr/>
        <p:txBody>
          <a:bodyPr/>
          <a:lstStyle/>
          <a:p>
            <a:r>
              <a:rPr lang="en-US" altLang="zh-CN" dirty="0"/>
              <a:t>2000</a:t>
            </a:r>
            <a:r>
              <a:rPr lang="zh-CN" altLang="en-US" dirty="0"/>
              <a:t>年以前，计算机的计算性能相对薄弱，超级计算的核心技术被</a:t>
            </a:r>
            <a:r>
              <a:rPr lang="en-US" altLang="zh-CN" dirty="0"/>
              <a:t>IBM</a:t>
            </a:r>
            <a:r>
              <a:rPr lang="zh-CN" altLang="en-US" dirty="0"/>
              <a:t>等大型公司垄断，仅有大学、政 府机构、国防、军工等企业才有资格和能力购买使用</a:t>
            </a:r>
            <a:r>
              <a:rPr lang="zh-CN" altLang="en-US" dirty="0">
                <a:solidFill>
                  <a:srgbClr val="FF0000"/>
                </a:solidFill>
              </a:rPr>
              <a:t>超级计算机</a:t>
            </a:r>
            <a:r>
              <a:rPr lang="zh-CN" altLang="en-US" dirty="0"/>
              <a:t>，普通用户只能使用计算能力相对较差 的个人计算机。</a:t>
            </a:r>
            <a:r>
              <a:rPr lang="en-US" altLang="zh-CN" dirty="0"/>
              <a:t>2000</a:t>
            </a:r>
            <a:r>
              <a:rPr lang="zh-CN" altLang="en-US" dirty="0"/>
              <a:t>年之后，计算机的硬件技术有了飞速的提升。摩尔定律指出</a:t>
            </a:r>
            <a:r>
              <a:rPr lang="en-US" altLang="zh-CN" dirty="0"/>
              <a:t>IC</a:t>
            </a:r>
            <a:r>
              <a:rPr lang="zh-CN" altLang="en-US" dirty="0"/>
              <a:t>上可容纳的晶体管数 目约每隔</a:t>
            </a:r>
            <a:r>
              <a:rPr lang="en-US" altLang="zh-CN" dirty="0"/>
              <a:t>18</a:t>
            </a:r>
            <a:r>
              <a:rPr lang="zh-CN" altLang="en-US" dirty="0"/>
              <a:t>个月便会增加一倍，性能也将提升一倍，也就是说随着时间的增加，计算机的性能会成倍提 升。但由于互联网经济的快速发展，数据的增长速度远远超过计算机硬件的革新速度，因此，即使有摩尔定律的存在，个人计算机也不足以处理这些快速增长的数据。这时，我们急需一个新的模式，使得能够以相对廉价的形式分析海量的数据。另一方面，由于超级计算机自身的配置环境需求和开发成本的限制，</a:t>
            </a:r>
            <a:r>
              <a:rPr lang="en-US" altLang="zh-CN" dirty="0"/>
              <a:t>IBM</a:t>
            </a:r>
            <a:r>
              <a:rPr lang="zh-CN" altLang="en-US" dirty="0"/>
              <a:t>等大型互联网公司无法向个人用户提供廉价、低功耗、计算性能更高的计算机。而分布式系统能够将许多廉价的个人计算机组装起来 ，使得个人计算机能够达到相对高的计算性能，由此产生对分布式系统的需求</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700" dirty="0"/>
              <a:t>2.2 </a:t>
            </a:r>
            <a:r>
              <a:rPr lang="zh-CN" altLang="en-US" sz="3700" dirty="0"/>
              <a:t>分布式系统的性能</a:t>
            </a:r>
            <a:r>
              <a:rPr lang="en-US" altLang="zh-CN" sz="3700" dirty="0"/>
              <a:t>-</a:t>
            </a:r>
            <a:r>
              <a:rPr lang="zh-CN" altLang="en-US" sz="3700" dirty="0"/>
              <a:t>分解数据</a:t>
            </a:r>
            <a:endParaRPr lang="en-US" sz="3700" dirty="0"/>
          </a:p>
        </p:txBody>
      </p:sp>
      <p:sp>
        <p:nvSpPr>
          <p:cNvPr id="3" name="内容占位符 2"/>
          <p:cNvSpPr>
            <a:spLocks noGrp="1"/>
          </p:cNvSpPr>
          <p:nvPr>
            <p:ph idx="1"/>
          </p:nvPr>
        </p:nvSpPr>
        <p:spPr>
          <a:xfrm>
            <a:off x="1097279" y="2108201"/>
            <a:ext cx="10214635" cy="3760891"/>
          </a:xfrm>
        </p:spPr>
        <p:txBody>
          <a:bodyPr/>
          <a:lstStyle/>
          <a:p>
            <a:endParaRPr lang="en-US" altLang="zh-CN" dirty="0"/>
          </a:p>
          <a:p>
            <a:endParaRPr lang="en-US" altLang="zh-CN" dirty="0"/>
          </a:p>
          <a:p>
            <a:endParaRPr lang="en-US" altLang="zh-CN" dirty="0"/>
          </a:p>
          <a:p>
            <a:r>
              <a:rPr lang="zh-CN" altLang="en-US" dirty="0"/>
              <a:t>对于巨大体量的数据，单一计算机处理能力有限，处理耗费的时间长。一台具有四个</a:t>
            </a:r>
            <a:r>
              <a:rPr lang="en-US" altLang="zh-CN" dirty="0"/>
              <a:t>I/O</a:t>
            </a:r>
            <a:r>
              <a:rPr lang="zh-CN" altLang="en-US" dirty="0"/>
              <a:t>通道（每个通 道具有</a:t>
            </a:r>
            <a:r>
              <a:rPr lang="en-US" altLang="zh-CN" dirty="0"/>
              <a:t>100MB/</a:t>
            </a:r>
            <a:r>
              <a:rPr lang="zh-CN" altLang="en-US" dirty="0"/>
              <a:t>秒的吞吐量）的高端计算机将需要三个小时才能读取</a:t>
            </a:r>
            <a:r>
              <a:rPr lang="en-US" altLang="zh-CN" dirty="0"/>
              <a:t>4TB</a:t>
            </a:r>
            <a:r>
              <a:rPr lang="zh-CN" altLang="en-US" dirty="0"/>
              <a:t>的数据集。 而分布式系统能将巨大的数据集拆分为小块（</a:t>
            </a:r>
            <a:r>
              <a:rPr lang="en-US" altLang="zh-CN" dirty="0"/>
              <a:t>blocks</a:t>
            </a:r>
            <a:r>
              <a:rPr lang="zh-CN" altLang="en-US" dirty="0"/>
              <a:t>），通过分布式文件系统将数据块分布在系统内不 同的计算机上，各个计算机分别进行计算后将结果返回进行简单汇总处理即可。与超级计算机相比，通过这种处理方式，分布式系统处理相同体量的数据所耗费的时间将大大缩短。</a:t>
            </a:r>
            <a:endParaRPr lang="en-US" altLang="zh-CN" dirty="0"/>
          </a:p>
          <a:p>
            <a:endParaRPr lang="en-US" dirty="0"/>
          </a:p>
        </p:txBody>
      </p:sp>
      <p:graphicFrame>
        <p:nvGraphicFramePr>
          <p:cNvPr id="4" name="表格 3"/>
          <p:cNvGraphicFramePr>
            <a:graphicFrameLocks noGrp="1"/>
          </p:cNvGraphicFramePr>
          <p:nvPr/>
        </p:nvGraphicFramePr>
        <p:xfrm>
          <a:off x="1735274" y="2245685"/>
          <a:ext cx="8128000" cy="1112520"/>
        </p:xfrm>
        <a:graphic>
          <a:graphicData uri="http://schemas.openxmlformats.org/drawingml/2006/table">
            <a:tbl>
              <a:tblPr firstRow="1" bandRow="1">
                <a:tableStyleId>{5C22544A-7EE6-4342-B048-85BDC9FD1C3A}</a:tableStyleId>
              </a:tblPr>
              <a:tblGrid>
                <a:gridCol w="2032000"/>
                <a:gridCol w="2032000"/>
                <a:gridCol w="2032000"/>
                <a:gridCol w="2032000"/>
              </a:tblGrid>
              <a:tr h="370840">
                <a:tc>
                  <a:txBody>
                    <a:bodyPr/>
                    <a:lstStyle/>
                    <a:p>
                      <a:r>
                        <a:rPr lang="zh-CN" altLang="en-US" dirty="0"/>
                        <a:t>年份</a:t>
                      </a:r>
                      <a:endParaRPr lang="en-US" dirty="0"/>
                    </a:p>
                  </a:txBody>
                  <a:tcPr/>
                </a:tc>
                <a:tc>
                  <a:txBody>
                    <a:bodyPr/>
                    <a:lstStyle/>
                    <a:p>
                      <a:r>
                        <a:rPr lang="zh-CN" altLang="en-US" dirty="0"/>
                        <a:t>硬盘大小</a:t>
                      </a:r>
                      <a:endParaRPr lang="en-US" dirty="0"/>
                    </a:p>
                  </a:txBody>
                  <a:tcPr/>
                </a:tc>
                <a:tc>
                  <a:txBody>
                    <a:bodyPr/>
                    <a:lstStyle/>
                    <a:p>
                      <a:r>
                        <a:rPr lang="zh-CN" altLang="en-US" dirty="0"/>
                        <a:t>传输速率</a:t>
                      </a:r>
                      <a:endParaRPr lang="en-US" dirty="0"/>
                    </a:p>
                  </a:txBody>
                  <a:tcPr/>
                </a:tc>
                <a:tc>
                  <a:txBody>
                    <a:bodyPr/>
                    <a:lstStyle/>
                    <a:p>
                      <a:r>
                        <a:rPr lang="zh-CN" altLang="en-US" dirty="0"/>
                        <a:t>所需时间</a:t>
                      </a:r>
                      <a:endParaRPr lang="en-US" dirty="0"/>
                    </a:p>
                  </a:txBody>
                  <a:tcPr/>
                </a:tc>
              </a:tr>
              <a:tr h="370840">
                <a:tc>
                  <a:txBody>
                    <a:bodyPr/>
                    <a:lstStyle/>
                    <a:p>
                      <a:r>
                        <a:rPr lang="en-US" dirty="0"/>
                        <a:t>1990</a:t>
                      </a:r>
                      <a:endParaRPr lang="en-US" dirty="0"/>
                    </a:p>
                  </a:txBody>
                  <a:tcPr/>
                </a:tc>
                <a:tc>
                  <a:txBody>
                    <a:bodyPr/>
                    <a:lstStyle/>
                    <a:p>
                      <a:r>
                        <a:rPr lang="en-US" dirty="0"/>
                        <a:t>1370</a:t>
                      </a:r>
                      <a:r>
                        <a:rPr lang="en-US" altLang="zh-CN" dirty="0"/>
                        <a:t>M</a:t>
                      </a:r>
                      <a:endParaRPr lang="en-US" dirty="0"/>
                    </a:p>
                  </a:txBody>
                  <a:tcPr/>
                </a:tc>
                <a:tc>
                  <a:txBody>
                    <a:bodyPr/>
                    <a:lstStyle/>
                    <a:p>
                      <a:r>
                        <a:rPr lang="en-US" dirty="0"/>
                        <a:t>4.4</a:t>
                      </a:r>
                      <a:r>
                        <a:rPr lang="en-US" altLang="zh-CN" dirty="0"/>
                        <a:t>MB/s</a:t>
                      </a:r>
                      <a:endParaRPr lang="en-US" dirty="0"/>
                    </a:p>
                  </a:txBody>
                  <a:tcPr/>
                </a:tc>
                <a:tc>
                  <a:txBody>
                    <a:bodyPr/>
                    <a:lstStyle/>
                    <a:p>
                      <a:r>
                        <a:rPr lang="en-US" dirty="0"/>
                        <a:t>5</a:t>
                      </a:r>
                      <a:r>
                        <a:rPr lang="zh-CN" altLang="en-US" dirty="0"/>
                        <a:t>分钟</a:t>
                      </a:r>
                      <a:endParaRPr lang="en-US" dirty="0"/>
                    </a:p>
                  </a:txBody>
                  <a:tcPr/>
                </a:tc>
              </a:tr>
              <a:tr h="370840">
                <a:tc>
                  <a:txBody>
                    <a:bodyPr/>
                    <a:lstStyle/>
                    <a:p>
                      <a:r>
                        <a:rPr lang="en-US" dirty="0"/>
                        <a:t>2010</a:t>
                      </a:r>
                      <a:endParaRPr lang="en-US" dirty="0"/>
                    </a:p>
                  </a:txBody>
                  <a:tcPr/>
                </a:tc>
                <a:tc>
                  <a:txBody>
                    <a:bodyPr/>
                    <a:lstStyle/>
                    <a:p>
                      <a:r>
                        <a:rPr lang="en-US" dirty="0"/>
                        <a:t>1</a:t>
                      </a:r>
                      <a:r>
                        <a:rPr lang="en-US" altLang="zh-CN" dirty="0"/>
                        <a:t>T</a:t>
                      </a:r>
                      <a:endParaRPr lang="en-US" dirty="0"/>
                    </a:p>
                  </a:txBody>
                  <a:tcPr/>
                </a:tc>
                <a:tc>
                  <a:txBody>
                    <a:bodyPr/>
                    <a:lstStyle/>
                    <a:p>
                      <a:r>
                        <a:rPr lang="en-US" dirty="0"/>
                        <a:t>100</a:t>
                      </a:r>
                      <a:r>
                        <a:rPr lang="en-US" altLang="zh-CN" dirty="0"/>
                        <a:t>MB/s</a:t>
                      </a:r>
                      <a:endParaRPr lang="en-US" dirty="0"/>
                    </a:p>
                  </a:txBody>
                  <a:tcPr/>
                </a:tc>
                <a:tc>
                  <a:txBody>
                    <a:bodyPr/>
                    <a:lstStyle/>
                    <a:p>
                      <a:r>
                        <a:rPr lang="en-US" dirty="0"/>
                        <a:t>3</a:t>
                      </a:r>
                      <a:r>
                        <a:rPr lang="zh-CN" altLang="en-US" dirty="0"/>
                        <a:t>小时</a:t>
                      </a:r>
                      <a:endParaRPr lang="en-US" dirty="0"/>
                    </a:p>
                  </a:txBody>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700" dirty="0"/>
              <a:t>2.3 </a:t>
            </a:r>
            <a:r>
              <a:rPr lang="zh-CN" altLang="en-US" sz="3700" dirty="0"/>
              <a:t>代码向数据移动逻辑</a:t>
            </a:r>
            <a:r>
              <a:rPr lang="en-US" altLang="zh-CN" sz="3700" dirty="0"/>
              <a:t>-</a:t>
            </a:r>
            <a:r>
              <a:rPr lang="zh-CN" altLang="en-US" sz="3700" dirty="0"/>
              <a:t>分解任务</a:t>
            </a:r>
            <a:endParaRPr lang="en-US" sz="3700" dirty="0"/>
          </a:p>
        </p:txBody>
      </p:sp>
      <p:sp>
        <p:nvSpPr>
          <p:cNvPr id="3" name="内容占位符 2"/>
          <p:cNvSpPr>
            <a:spLocks noGrp="1"/>
          </p:cNvSpPr>
          <p:nvPr>
            <p:ph idx="1"/>
          </p:nvPr>
        </p:nvSpPr>
        <p:spPr/>
        <p:txBody>
          <a:bodyPr/>
          <a:lstStyle/>
          <a:p>
            <a:r>
              <a:rPr lang="zh-CN" altLang="en-US" dirty="0"/>
              <a:t>传统的超级计算机需要在客户端和服务器之间重复传输数据。对于需要大量计算的工作而言，这种方式效果很好，但是对于数据密集型处理而言，往往因数据量太大而无法轻松移动。而分布式系统的客户端仅发送要执行的程序，这些程序通常很小。更重要的是，在分布式系统中，数据被分解并分布在整个集群的分布节点中，对数据的计算在该数据所在的计算机上进行，数据不需要在各个计算机之间传输，</a:t>
            </a:r>
            <a:r>
              <a:rPr lang="en-US" altLang="zh-CN" dirty="0"/>
              <a:t>I/O</a:t>
            </a:r>
            <a:r>
              <a:rPr lang="zh-CN" altLang="en-US" dirty="0"/>
              <a:t>即输入输出的性能不再是影响计算的瓶颈，此时可以通过大规模的部署计算机来提升计算效率。分布式系统中将代码传递到分布节点的过程通过</a:t>
            </a:r>
            <a:r>
              <a:rPr lang="en-US" altLang="zh-CN" dirty="0" err="1"/>
              <a:t>MapReduce</a:t>
            </a:r>
            <a:r>
              <a:rPr lang="zh-CN" altLang="en-US" dirty="0"/>
              <a:t>逻辑实现。</a:t>
            </a:r>
            <a:r>
              <a:rPr lang="en-US" altLang="zh-CN" dirty="0" err="1"/>
              <a:t>MapReduce</a:t>
            </a:r>
            <a:r>
              <a:rPr lang="zh-CN" altLang="en-US" dirty="0"/>
              <a:t>是一个分布式的计算框架，分为</a:t>
            </a:r>
            <a:r>
              <a:rPr lang="en-US" altLang="zh-CN" dirty="0"/>
              <a:t>Map</a:t>
            </a:r>
            <a:r>
              <a:rPr lang="zh-CN" altLang="en-US" dirty="0"/>
              <a:t>和</a:t>
            </a:r>
            <a:r>
              <a:rPr lang="en-US" altLang="zh-CN" dirty="0"/>
              <a:t>Reduce</a:t>
            </a:r>
            <a:r>
              <a:rPr lang="zh-CN" altLang="en-US" dirty="0"/>
              <a:t>两个部分。</a:t>
            </a:r>
            <a:r>
              <a:rPr lang="en-US" altLang="zh-CN" dirty="0"/>
              <a:t>Map</a:t>
            </a:r>
            <a:r>
              <a:rPr lang="zh-CN" altLang="en-US" dirty="0"/>
              <a:t>过程将中心节点内涉及的算法传递给每一台分布节点计算机， </a:t>
            </a:r>
            <a:r>
              <a:rPr lang="en-US" altLang="zh-CN" dirty="0"/>
              <a:t>Reduce</a:t>
            </a:r>
            <a:r>
              <a:rPr lang="zh-CN" altLang="en-US" dirty="0"/>
              <a:t>过程将每一台分布节点计算机的计算结果返回至中心节点，关于</a:t>
            </a:r>
            <a:r>
              <a:rPr lang="en-US" altLang="zh-CN" dirty="0" err="1"/>
              <a:t>MapReduce</a:t>
            </a:r>
            <a:r>
              <a:rPr lang="zh-CN" altLang="en-US" dirty="0"/>
              <a:t>的具体过程及优势劣 势将在后续进行介绍</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上机</a:t>
            </a:r>
            <a:endParaRPr lang="en-US" dirty="0"/>
          </a:p>
        </p:txBody>
      </p:sp>
      <p:sp>
        <p:nvSpPr>
          <p:cNvPr id="3" name="内容占位符 2"/>
          <p:cNvSpPr>
            <a:spLocks noGrp="1"/>
          </p:cNvSpPr>
          <p:nvPr>
            <p:ph idx="1"/>
          </p:nvPr>
        </p:nvSpPr>
        <p:spPr/>
        <p:txBody>
          <a:bodyPr>
            <a:normAutofit lnSpcReduction="20000"/>
          </a:bodyPr>
          <a:lstStyle/>
          <a:p>
            <a:r>
              <a:rPr lang="zh-CN" altLang="en-US" sz="2000" dirty="0"/>
              <a:t>操作系统：</a:t>
            </a:r>
            <a:r>
              <a:rPr lang="en-US" altLang="zh-CN" sz="2000" dirty="0"/>
              <a:t>Linux</a:t>
            </a:r>
            <a:r>
              <a:rPr lang="zh-CN" altLang="en-US" sz="2000" dirty="0"/>
              <a:t>系统</a:t>
            </a:r>
            <a:endParaRPr lang="en-US" altLang="zh-CN" sz="2000" dirty="0"/>
          </a:p>
          <a:p>
            <a:pPr lvl="1"/>
            <a:r>
              <a:rPr lang="en-US" sz="2000" dirty="0"/>
              <a:t>Windows: Ubuntu on </a:t>
            </a:r>
            <a:r>
              <a:rPr lang="en-US" sz="2000" dirty="0" err="1"/>
              <a:t>Widnows</a:t>
            </a:r>
            <a:r>
              <a:rPr lang="en-US" sz="2000" dirty="0"/>
              <a:t> </a:t>
            </a:r>
            <a:r>
              <a:rPr lang="zh-CN" altLang="en-US" sz="2000" dirty="0"/>
              <a:t>或者虚拟机</a:t>
            </a:r>
            <a:endParaRPr lang="en-US" sz="2000" dirty="0"/>
          </a:p>
          <a:p>
            <a:pPr lvl="1"/>
            <a:r>
              <a:rPr lang="en-US" sz="2000" dirty="0"/>
              <a:t>iOS: Term </a:t>
            </a:r>
            <a:r>
              <a:rPr lang="zh-CN" altLang="en-US" sz="2000" dirty="0"/>
              <a:t>或者虚拟机</a:t>
            </a:r>
            <a:endParaRPr lang="en-US" altLang="zh-CN" sz="2000" dirty="0"/>
          </a:p>
          <a:p>
            <a:r>
              <a:rPr lang="en-US" altLang="zh-CN" sz="2000" dirty="0"/>
              <a:t>Hadoop</a:t>
            </a:r>
            <a:endParaRPr lang="en-US" altLang="zh-CN" sz="2000" dirty="0"/>
          </a:p>
          <a:p>
            <a:r>
              <a:rPr lang="en-US" altLang="zh-CN" sz="2000" dirty="0"/>
              <a:t>Spark</a:t>
            </a:r>
            <a:endParaRPr lang="en-US" altLang="zh-CN" sz="2000" dirty="0"/>
          </a:p>
          <a:p>
            <a:endParaRPr lang="en-US" altLang="zh-CN" sz="2000" dirty="0"/>
          </a:p>
          <a:p>
            <a:r>
              <a:rPr lang="zh-CN" altLang="en-US" sz="2000" dirty="0"/>
              <a:t>上机课：</a:t>
            </a:r>
            <a:endParaRPr lang="en-US" altLang="zh-CN" sz="2000" dirty="0"/>
          </a:p>
          <a:p>
            <a:pPr lvl="1"/>
            <a:r>
              <a:rPr lang="zh-CN" altLang="en-US" sz="2000" dirty="0">
                <a:solidFill>
                  <a:srgbClr val="FF0000"/>
                </a:solidFill>
              </a:rPr>
              <a:t>双周</a:t>
            </a:r>
            <a:r>
              <a:rPr lang="zh-CN" altLang="en-US" sz="2000" dirty="0"/>
              <a:t>的周二早上</a:t>
            </a:r>
            <a:r>
              <a:rPr lang="en-US" altLang="zh-CN" sz="2000" dirty="0"/>
              <a:t>8:00-9:40</a:t>
            </a:r>
            <a:endParaRPr lang="en-US" altLang="zh-CN" sz="2000" dirty="0"/>
          </a:p>
          <a:p>
            <a:pPr lvl="1"/>
            <a:r>
              <a:rPr lang="en-US" altLang="zh-CN" sz="2000" dirty="0"/>
              <a:t>B403/B402 (</a:t>
            </a:r>
            <a:r>
              <a:rPr lang="zh-CN" altLang="en-US" sz="2000" dirty="0"/>
              <a:t>需要自己带电脑</a:t>
            </a:r>
            <a:r>
              <a:rPr lang="en-US" altLang="zh-CN" sz="2000" dirty="0"/>
              <a:t>)</a:t>
            </a:r>
            <a:endParaRPr lang="en-US" altLang="zh-CN" sz="2000" dirty="0"/>
          </a:p>
          <a:p>
            <a:endParaRPr lang="en-US" altLang="zh-CN" dirty="0"/>
          </a:p>
          <a:p>
            <a:pPr marL="201295" lvl="1" indent="0">
              <a:buNone/>
            </a:pP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700" dirty="0"/>
              <a:t>2.4 </a:t>
            </a:r>
            <a:r>
              <a:rPr lang="zh-CN" altLang="en-US" sz="3700" dirty="0"/>
              <a:t>分布式系统构成</a:t>
            </a:r>
            <a:endParaRPr lang="en-US" sz="3700" dirty="0"/>
          </a:p>
        </p:txBody>
      </p:sp>
      <p:sp>
        <p:nvSpPr>
          <p:cNvPr id="3" name="内容占位符 2"/>
          <p:cNvSpPr>
            <a:spLocks noGrp="1"/>
          </p:cNvSpPr>
          <p:nvPr>
            <p:ph idx="1"/>
          </p:nvPr>
        </p:nvSpPr>
        <p:spPr/>
        <p:txBody>
          <a:bodyPr>
            <a:normAutofit/>
          </a:bodyPr>
          <a:lstStyle/>
          <a:p>
            <a:r>
              <a:rPr lang="zh-CN" altLang="en-US" sz="2100" dirty="0"/>
              <a:t>分布式系统由分布式文件系统</a:t>
            </a:r>
            <a:r>
              <a:rPr lang="en-US" altLang="zh-CN" sz="2100" dirty="0"/>
              <a:t>(Storage)</a:t>
            </a:r>
            <a:r>
              <a:rPr lang="zh-CN" altLang="en-US" sz="2100" dirty="0"/>
              <a:t>、资源管理器</a:t>
            </a:r>
            <a:r>
              <a:rPr lang="en-US" altLang="zh-CN" sz="2100" dirty="0"/>
              <a:t>(Resource Management)</a:t>
            </a:r>
            <a:r>
              <a:rPr lang="zh-CN" altLang="en-US" sz="2100" dirty="0"/>
              <a:t>、应用程序、调度管理工具</a:t>
            </a:r>
            <a:r>
              <a:rPr lang="en-US" altLang="zh-CN" sz="2100" dirty="0"/>
              <a:t>(Zookeeper)</a:t>
            </a:r>
            <a:r>
              <a:rPr lang="zh-CN" altLang="en-US" sz="2100" dirty="0"/>
              <a:t>构成</a:t>
            </a:r>
            <a:endParaRPr lang="en-US" altLang="zh-CN" sz="2100" dirty="0"/>
          </a:p>
          <a:p>
            <a:r>
              <a:rPr lang="en-US" altLang="zh-CN" sz="2100" dirty="0"/>
              <a:t>1. </a:t>
            </a:r>
            <a:r>
              <a:rPr lang="zh-CN" altLang="en-US" sz="2100" b="1" dirty="0"/>
              <a:t>分布式文件系统</a:t>
            </a:r>
            <a:r>
              <a:rPr lang="zh-CN" altLang="en-US" sz="2100" dirty="0"/>
              <a:t>具有执行文件存取的能力，并以透明方式对分布在分布式系统中的文件进行管理和存取，相当于普通计算机的硬盘，数据在进行分布式存储之后才能进行分布式计算。常用的分布式文件系为</a:t>
            </a:r>
            <a:r>
              <a:rPr lang="en-US" altLang="zh-CN" sz="2100" dirty="0" err="1"/>
              <a:t>hadoop</a:t>
            </a:r>
            <a:r>
              <a:rPr lang="zh-CN" altLang="en-US" sz="2100" dirty="0"/>
              <a:t>的</a:t>
            </a:r>
            <a:r>
              <a:rPr lang="en-US" altLang="zh-CN" sz="2100" dirty="0"/>
              <a:t>HDFS</a:t>
            </a:r>
            <a:r>
              <a:rPr lang="zh-CN" altLang="en-US" sz="2100" dirty="0"/>
              <a:t>。</a:t>
            </a:r>
            <a:endParaRPr lang="en-US" altLang="zh-CN" sz="2100" dirty="0"/>
          </a:p>
          <a:p>
            <a:r>
              <a:rPr lang="en-US" altLang="zh-CN" sz="2100" dirty="0"/>
              <a:t>2. </a:t>
            </a:r>
            <a:r>
              <a:rPr lang="zh-CN" altLang="en-US" sz="2100" b="1" dirty="0"/>
              <a:t>分布式系统的资源管理器</a:t>
            </a:r>
            <a:r>
              <a:rPr lang="zh-CN" altLang="en-US" sz="2100" dirty="0"/>
              <a:t>负责集群资源管理调度和控制分布式程序，相当于普通计算机的任务管理器，运行</a:t>
            </a:r>
            <a:r>
              <a:rPr lang="en-US" altLang="zh-CN" sz="2100" dirty="0" err="1"/>
              <a:t>hadoop</a:t>
            </a:r>
            <a:r>
              <a:rPr lang="zh-CN" altLang="en-US" sz="2100" dirty="0"/>
              <a:t>的资源管理器为</a:t>
            </a:r>
            <a:r>
              <a:rPr lang="en-US" altLang="zh-CN" sz="2100" dirty="0"/>
              <a:t>YARN</a:t>
            </a:r>
            <a:r>
              <a:rPr lang="zh-CN" altLang="en-US" sz="2100" dirty="0"/>
              <a:t>。</a:t>
            </a:r>
            <a:endParaRPr lang="en-US" altLang="zh-CN" sz="21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700" dirty="0"/>
              <a:t>2.4 </a:t>
            </a:r>
            <a:r>
              <a:rPr lang="zh-CN" altLang="en-US" sz="3700" dirty="0"/>
              <a:t>分布式系统构成</a:t>
            </a:r>
            <a:endParaRPr lang="en-US" sz="3700" dirty="0"/>
          </a:p>
        </p:txBody>
      </p:sp>
      <p:sp>
        <p:nvSpPr>
          <p:cNvPr id="3" name="内容占位符 2"/>
          <p:cNvSpPr>
            <a:spLocks noGrp="1"/>
          </p:cNvSpPr>
          <p:nvPr>
            <p:ph idx="1"/>
          </p:nvPr>
        </p:nvSpPr>
        <p:spPr/>
        <p:txBody>
          <a:bodyPr>
            <a:normAutofit/>
          </a:bodyPr>
          <a:lstStyle/>
          <a:p>
            <a:r>
              <a:rPr lang="en-US" altLang="zh-CN" sz="2100" dirty="0"/>
              <a:t>3. </a:t>
            </a:r>
            <a:r>
              <a:rPr lang="zh-CN" altLang="en-US" sz="2100" b="1" dirty="0"/>
              <a:t>分布式系统的应用程序</a:t>
            </a:r>
            <a:r>
              <a:rPr lang="zh-CN" altLang="en-US" sz="2100" dirty="0"/>
              <a:t>类似于普通计算机 内的</a:t>
            </a:r>
            <a:r>
              <a:rPr lang="en-US" altLang="zh-CN" sz="2100" dirty="0"/>
              <a:t>R/Python</a:t>
            </a:r>
            <a:r>
              <a:rPr lang="zh-CN" altLang="en-US" sz="2100" dirty="0"/>
              <a:t>等应用程序，不同应用程序的应用取决于应用层级，当数据的操作涉及到机器学习可利用</a:t>
            </a:r>
            <a:r>
              <a:rPr lang="en-US" altLang="zh-CN" sz="2100" dirty="0"/>
              <a:t>SPARK</a:t>
            </a:r>
            <a:r>
              <a:rPr lang="zh-CN" altLang="en-US" sz="2100" dirty="0"/>
              <a:t>的机器学习数据库；当涉及到分布式数据库学习可应用</a:t>
            </a:r>
            <a:r>
              <a:rPr lang="en-US" altLang="zh-CN" sz="2100" dirty="0"/>
              <a:t>HBASE</a:t>
            </a:r>
            <a:r>
              <a:rPr lang="zh-CN" altLang="en-US" sz="2100" dirty="0"/>
              <a:t>；当涉及到传统分布式系统的计算可应用</a:t>
            </a:r>
            <a:r>
              <a:rPr lang="en-US" altLang="zh-CN" sz="2100" dirty="0" err="1"/>
              <a:t>MapReduce</a:t>
            </a:r>
            <a:r>
              <a:rPr lang="zh-CN" altLang="en-US" sz="2100" dirty="0"/>
              <a:t>等。</a:t>
            </a:r>
            <a:endParaRPr lang="en-US" altLang="zh-CN" sz="2100" dirty="0"/>
          </a:p>
          <a:p>
            <a:endParaRPr lang="en-US" altLang="zh-CN" sz="2100" dirty="0"/>
          </a:p>
          <a:p>
            <a:r>
              <a:rPr lang="en-US" altLang="zh-CN" sz="2100" dirty="0"/>
              <a:t>4. </a:t>
            </a:r>
            <a:r>
              <a:rPr lang="zh-CN" altLang="en-US" sz="2100" b="1" dirty="0"/>
              <a:t>分布式系统的调度管理工具</a:t>
            </a:r>
            <a:r>
              <a:rPr lang="zh-CN" altLang="en-US" sz="2100" dirty="0"/>
              <a:t>用于监视分布式系统的健康状况，类似于普通计算机的系统检查工具，杀毒软件。 </a:t>
            </a:r>
            <a:endParaRPr lang="en-US" altLang="zh-CN" sz="21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700" dirty="0"/>
              <a:t>2.4 </a:t>
            </a:r>
            <a:r>
              <a:rPr lang="zh-CN" altLang="en-US" sz="3700" dirty="0"/>
              <a:t>分布式系统构成</a:t>
            </a:r>
            <a:endParaRPr lang="en-US" sz="3700" dirty="0"/>
          </a:p>
        </p:txBody>
      </p:sp>
      <p:sp>
        <p:nvSpPr>
          <p:cNvPr id="3" name="内容占位符 2"/>
          <p:cNvSpPr>
            <a:spLocks noGrp="1"/>
          </p:cNvSpPr>
          <p:nvPr>
            <p:ph idx="1"/>
          </p:nvPr>
        </p:nvSpPr>
        <p:spPr/>
        <p:txBody>
          <a:bodyPr/>
          <a:lstStyle/>
          <a:p>
            <a:r>
              <a:rPr lang="zh-CN" altLang="en-US" sz="2500" b="1" dirty="0"/>
              <a:t>分布式计算</a:t>
            </a:r>
            <a:r>
              <a:rPr lang="zh-CN" altLang="en-US" sz="2500" dirty="0"/>
              <a:t>不是编程语言，而</a:t>
            </a:r>
            <a:r>
              <a:rPr lang="zh-CN" altLang="en-US" sz="2500" b="1" dirty="0"/>
              <a:t>是一个框架</a:t>
            </a:r>
            <a:r>
              <a:rPr lang="zh-CN" altLang="en-US" sz="2500" dirty="0"/>
              <a:t>，在这个框架下可以使用任何框架支持的编程语言，如 </a:t>
            </a:r>
            <a:r>
              <a:rPr lang="en-US" altLang="zh-CN" sz="2500" dirty="0" err="1"/>
              <a:t>MapReduce</a:t>
            </a:r>
            <a:r>
              <a:rPr lang="zh-CN" altLang="en-US" sz="2500" dirty="0"/>
              <a:t>支持几乎所有语言，</a:t>
            </a:r>
            <a:r>
              <a:rPr lang="en-US" altLang="zh-CN" sz="2500" dirty="0"/>
              <a:t>SPARK</a:t>
            </a:r>
            <a:r>
              <a:rPr lang="zh-CN" altLang="en-US" sz="2500" dirty="0"/>
              <a:t>支持</a:t>
            </a:r>
            <a:r>
              <a:rPr lang="en-US" altLang="zh-CN" sz="2500" dirty="0"/>
              <a:t>R</a:t>
            </a:r>
            <a:r>
              <a:rPr lang="zh-CN" altLang="en-US" sz="2500" dirty="0"/>
              <a:t>，</a:t>
            </a:r>
            <a:r>
              <a:rPr lang="en-US" altLang="zh-CN" sz="2500" dirty="0"/>
              <a:t>Python</a:t>
            </a:r>
            <a:r>
              <a:rPr lang="zh-CN" altLang="en-US" sz="2500" dirty="0"/>
              <a:t>等语言，</a:t>
            </a:r>
            <a:r>
              <a:rPr lang="en-US" altLang="zh-CN" sz="2500" dirty="0"/>
              <a:t>HBASE</a:t>
            </a:r>
            <a:r>
              <a:rPr lang="zh-CN" altLang="en-US" sz="2500" dirty="0"/>
              <a:t>支持</a:t>
            </a:r>
            <a:r>
              <a:rPr lang="en-US" altLang="zh-CN" sz="2500" dirty="0"/>
              <a:t>SQL</a:t>
            </a:r>
            <a:r>
              <a:rPr lang="zh-CN" altLang="en-US" sz="2500" dirty="0"/>
              <a:t>语言等。分布式系统能够提供不同应用程序编程接口</a:t>
            </a:r>
            <a:r>
              <a:rPr lang="en-US" altLang="zh-CN" sz="2500" dirty="0"/>
              <a:t>(API</a:t>
            </a:r>
            <a:r>
              <a:rPr lang="zh-CN" altLang="en-US" sz="2500" dirty="0"/>
              <a:t>），编程语言通过</a:t>
            </a:r>
            <a:r>
              <a:rPr lang="en-US" altLang="zh-CN" sz="2500" dirty="0"/>
              <a:t>API</a:t>
            </a:r>
            <a:r>
              <a:rPr lang="zh-CN" altLang="en-US" sz="2500" dirty="0"/>
              <a:t>传递给分布式系统，再由资源管理器传递给分布式系统各分布节点上的数据文件，各数据文件在其所在的计算机节点上进行计算。</a:t>
            </a:r>
            <a:endParaRPr lang="en-US" sz="2500" dirty="0"/>
          </a:p>
          <a:p>
            <a:endParaRPr lang="en-US" sz="25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700" dirty="0"/>
              <a:t>3.5 </a:t>
            </a:r>
            <a:r>
              <a:rPr lang="zh-CN" altLang="en-US" sz="3700" dirty="0"/>
              <a:t>与超级计算机的区别</a:t>
            </a:r>
            <a:endParaRPr lang="en-US" sz="3700" dirty="0"/>
          </a:p>
        </p:txBody>
      </p:sp>
      <p:sp>
        <p:nvSpPr>
          <p:cNvPr id="3" name="内容占位符 2"/>
          <p:cNvSpPr>
            <a:spLocks noGrp="1"/>
          </p:cNvSpPr>
          <p:nvPr>
            <p:ph idx="1"/>
          </p:nvPr>
        </p:nvSpPr>
        <p:spPr/>
        <p:txBody>
          <a:bodyPr/>
          <a:lstStyle/>
          <a:p>
            <a:r>
              <a:rPr lang="zh-CN" altLang="en-US" sz="2500" dirty="0"/>
              <a:t>分布式系统也叫做</a:t>
            </a:r>
            <a:r>
              <a:rPr lang="en-US" altLang="zh-CN" sz="2500" b="1" dirty="0">
                <a:solidFill>
                  <a:srgbClr val="FF0000"/>
                </a:solidFill>
              </a:rPr>
              <a:t>S</a:t>
            </a:r>
            <a:r>
              <a:rPr lang="en-US" altLang="zh-CN" sz="2500" b="1" dirty="0" err="1">
                <a:solidFill>
                  <a:srgbClr val="FF0000"/>
                </a:solidFill>
              </a:rPr>
              <a:t>trongworker</a:t>
            </a:r>
            <a:r>
              <a:rPr lang="zh-CN" altLang="en-US" sz="2500" dirty="0"/>
              <a:t>系统，与传统超级计算机不同的是，分布式系统的每一个计算节点也是存储节点。超级计算机的</a:t>
            </a:r>
            <a:r>
              <a:rPr lang="en-US" altLang="zh-CN" sz="2500" dirty="0"/>
              <a:t>CPU</a:t>
            </a:r>
            <a:r>
              <a:rPr lang="zh-CN" altLang="en-US" sz="2500" dirty="0"/>
              <a:t>是集成的，需要使用额外的工具进行集中计算，因此在整个过程中，计算与存储是拆分开的。而分布式系统的计算和存储和在一起，分布式系统中的每一台计算机都可以储存一定体量的数据，而且可以对相应体量的数据进行计算。</a:t>
            </a:r>
            <a:endParaRPr lang="en-US" sz="25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4"/>
          <p:cNvPicPr>
            <a:picLocks noChangeAspect="1"/>
          </p:cNvPicPr>
          <p:nvPr/>
        </p:nvPicPr>
        <p:blipFill>
          <a:blip r:embed="rId1"/>
          <a:stretch>
            <a:fillRect/>
          </a:stretch>
        </p:blipFill>
        <p:spPr>
          <a:xfrm>
            <a:off x="197985" y="322929"/>
            <a:ext cx="11664993" cy="5881509"/>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中国国家超级计算中心- 维基百科，自由的百科全书"/>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2081" y="125283"/>
            <a:ext cx="7021797" cy="468119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感谢美国政府，中国在下代超算中领先关键一步-腾讯网"/>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0099" y="1484026"/>
            <a:ext cx="4599820" cy="50473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700" dirty="0"/>
              <a:t>3.5 </a:t>
            </a:r>
            <a:r>
              <a:rPr lang="zh-CN" altLang="en-US" sz="3700" dirty="0"/>
              <a:t>与超级计算机的区别</a:t>
            </a:r>
            <a:endParaRPr lang="en-US" sz="3700" dirty="0"/>
          </a:p>
        </p:txBody>
      </p:sp>
      <p:sp>
        <p:nvSpPr>
          <p:cNvPr id="3" name="内容占位符 2"/>
          <p:cNvSpPr>
            <a:spLocks noGrp="1"/>
          </p:cNvSpPr>
          <p:nvPr>
            <p:ph idx="1"/>
          </p:nvPr>
        </p:nvSpPr>
        <p:spPr/>
        <p:txBody>
          <a:bodyPr>
            <a:noAutofit/>
          </a:bodyPr>
          <a:lstStyle/>
          <a:p>
            <a:pPr algn="just">
              <a:buFont typeface="Arial" panose="020B0604020202020204" pitchFamily="34" charset="0"/>
              <a:buChar char="•"/>
            </a:pPr>
            <a:r>
              <a:rPr lang="en-US" altLang="zh-CN" sz="2100" b="1" kern="100" dirty="0">
                <a:solidFill>
                  <a:srgbClr val="333333"/>
                </a:solidFill>
                <a:latin typeface="+mn-ea"/>
                <a:cs typeface="Times New Roman" panose="02020603050405020304" pitchFamily="18" charset="0"/>
              </a:rPr>
              <a:t>“</a:t>
            </a:r>
            <a:r>
              <a:rPr lang="zh-CN" altLang="zh-CN" sz="2100" b="1" kern="100" dirty="0">
                <a:solidFill>
                  <a:srgbClr val="333333"/>
                </a:solidFill>
                <a:latin typeface="+mn-ea"/>
                <a:cs typeface="Helvetica" panose="020B0604020202020204" pitchFamily="34" charset="0"/>
              </a:rPr>
              <a:t>天河一号</a:t>
            </a:r>
            <a:r>
              <a:rPr lang="en-US" altLang="zh-CN" sz="2100" b="1" kern="100" dirty="0">
                <a:solidFill>
                  <a:srgbClr val="333333"/>
                </a:solidFill>
                <a:latin typeface="+mn-ea"/>
                <a:cs typeface="Times New Roman" panose="02020603050405020304" pitchFamily="18" charset="0"/>
              </a:rPr>
              <a:t>”</a:t>
            </a:r>
            <a:r>
              <a:rPr lang="zh-CN" altLang="zh-CN" sz="2100" b="1" kern="100" dirty="0">
                <a:solidFill>
                  <a:srgbClr val="333333"/>
                </a:solidFill>
                <a:latin typeface="+mn-ea"/>
                <a:cs typeface="Helvetica" panose="020B0604020202020204" pitchFamily="34" charset="0"/>
              </a:rPr>
              <a:t>（</a:t>
            </a:r>
            <a:r>
              <a:rPr lang="en-US" altLang="zh-CN" sz="2100" b="1" kern="100" dirty="0">
                <a:solidFill>
                  <a:srgbClr val="333333"/>
                </a:solidFill>
                <a:latin typeface="+mn-ea"/>
                <a:cs typeface="Times New Roman" panose="02020603050405020304" pitchFamily="18" charset="0"/>
              </a:rPr>
              <a:t>Tianhe-1</a:t>
            </a:r>
            <a:r>
              <a:rPr lang="zh-CN" altLang="zh-CN" sz="2100" b="1" kern="100" dirty="0">
                <a:solidFill>
                  <a:srgbClr val="333333"/>
                </a:solidFill>
                <a:latin typeface="+mn-ea"/>
                <a:cs typeface="Helvetica" panose="020B0604020202020204" pitchFamily="34" charset="0"/>
              </a:rPr>
              <a:t>）是中国首台千万亿次</a:t>
            </a:r>
            <a:r>
              <a:rPr lang="zh-CN" altLang="zh-CN" sz="2100" b="1" kern="100" dirty="0">
                <a:solidFill>
                  <a:srgbClr val="000000"/>
                </a:solidFill>
                <a:latin typeface="+mn-ea"/>
                <a:cs typeface="Helvetica" panose="020B0604020202020204" pitchFamily="34" charset="0"/>
              </a:rPr>
              <a:t>超级计算机</a:t>
            </a:r>
            <a:r>
              <a:rPr lang="zh-CN" altLang="zh-CN" sz="2100" b="1" kern="100" dirty="0">
                <a:solidFill>
                  <a:srgbClr val="333333"/>
                </a:solidFill>
                <a:latin typeface="+mn-ea"/>
                <a:cs typeface="Helvetica" panose="020B0604020202020204" pitchFamily="34" charset="0"/>
              </a:rPr>
              <a:t>。</a:t>
            </a:r>
            <a:endParaRPr lang="zh-CN" altLang="zh-CN" sz="2100" b="1" kern="100" dirty="0">
              <a:latin typeface="+mn-ea"/>
              <a:cs typeface="Times New Roman" panose="02020603050405020304" pitchFamily="18" charset="0"/>
            </a:endParaRPr>
          </a:p>
          <a:p>
            <a:pPr algn="just">
              <a:buFont typeface="Arial" panose="020B0604020202020204" pitchFamily="34" charset="0"/>
              <a:buChar char="•"/>
            </a:pPr>
            <a:r>
              <a:rPr lang="en-US" altLang="zh-CN" sz="2100" kern="100" dirty="0">
                <a:latin typeface="+mn-ea"/>
                <a:cs typeface="Times New Roman" panose="02020603050405020304" pitchFamily="18" charset="0"/>
              </a:rPr>
              <a:t> 2010</a:t>
            </a:r>
            <a:r>
              <a:rPr lang="zh-CN" altLang="zh-CN" sz="2100" kern="100" dirty="0">
                <a:latin typeface="+mn-ea"/>
                <a:cs typeface="Times New Roman" panose="02020603050405020304" pitchFamily="18" charset="0"/>
              </a:rPr>
              <a:t>年</a:t>
            </a:r>
            <a:r>
              <a:rPr lang="en-US" altLang="zh-CN" sz="2100" kern="100" dirty="0">
                <a:latin typeface="+mn-ea"/>
                <a:cs typeface="Times New Roman" panose="02020603050405020304" pitchFamily="18" charset="0"/>
              </a:rPr>
              <a:t>11</a:t>
            </a:r>
            <a:r>
              <a:rPr lang="zh-CN" altLang="zh-CN" sz="2100" kern="100" dirty="0">
                <a:latin typeface="+mn-ea"/>
                <a:cs typeface="Times New Roman" panose="02020603050405020304" pitchFamily="18" charset="0"/>
              </a:rPr>
              <a:t>月</a:t>
            </a:r>
            <a:r>
              <a:rPr lang="en-US" altLang="zh-CN" sz="2100" kern="100" dirty="0">
                <a:latin typeface="+mn-ea"/>
                <a:cs typeface="Times New Roman" panose="02020603050405020304" pitchFamily="18" charset="0"/>
              </a:rPr>
              <a:t>14</a:t>
            </a:r>
            <a:r>
              <a:rPr lang="zh-CN" altLang="zh-CN" sz="2100" kern="100" dirty="0">
                <a:latin typeface="+mn-ea"/>
                <a:cs typeface="Times New Roman" panose="02020603050405020304" pitchFamily="18" charset="0"/>
              </a:rPr>
              <a:t>日，国际</a:t>
            </a:r>
            <a:r>
              <a:rPr lang="en-US" altLang="zh-CN" sz="2100" kern="100" dirty="0">
                <a:latin typeface="+mn-ea"/>
                <a:cs typeface="Times New Roman" panose="02020603050405020304" pitchFamily="18" charset="0"/>
              </a:rPr>
              <a:t>TOP500</a:t>
            </a:r>
            <a:r>
              <a:rPr lang="zh-CN" altLang="zh-CN" sz="2100" kern="100" dirty="0">
                <a:latin typeface="+mn-ea"/>
                <a:cs typeface="Times New Roman" panose="02020603050405020304" pitchFamily="18" charset="0"/>
              </a:rPr>
              <a:t>组织在网站上公布了最新全球超级计算机前</a:t>
            </a:r>
            <a:r>
              <a:rPr lang="en-US" altLang="zh-CN" sz="2100" kern="100" dirty="0">
                <a:latin typeface="+mn-ea"/>
                <a:cs typeface="Times New Roman" panose="02020603050405020304" pitchFamily="18" charset="0"/>
              </a:rPr>
              <a:t>500</a:t>
            </a:r>
            <a:r>
              <a:rPr lang="zh-CN" altLang="zh-CN" sz="2100" kern="100" dirty="0">
                <a:latin typeface="+mn-ea"/>
                <a:cs typeface="Times New Roman" panose="02020603050405020304" pitchFamily="18" charset="0"/>
              </a:rPr>
              <a:t>强排行榜，中国首台</a:t>
            </a:r>
            <a:r>
              <a:rPr lang="zh-CN" altLang="zh-CN" sz="2100" kern="100" dirty="0">
                <a:solidFill>
                  <a:srgbClr val="333333"/>
                </a:solidFill>
                <a:latin typeface="+mn-ea"/>
                <a:cs typeface="Helvetica" panose="020B0604020202020204" pitchFamily="34" charset="0"/>
              </a:rPr>
              <a:t>千万亿次</a:t>
            </a:r>
            <a:r>
              <a:rPr lang="zh-CN" altLang="zh-CN" sz="2100" kern="100" dirty="0">
                <a:latin typeface="+mn-ea"/>
                <a:cs typeface="Times New Roman" panose="02020603050405020304" pitchFamily="18" charset="0"/>
              </a:rPr>
              <a:t>超级计算机系统</a:t>
            </a:r>
            <a:r>
              <a:rPr lang="en-US" altLang="zh-CN" sz="2100" kern="100" dirty="0">
                <a:latin typeface="+mn-ea"/>
                <a:cs typeface="Times New Roman" panose="02020603050405020304" pitchFamily="18" charset="0"/>
              </a:rPr>
              <a:t>“</a:t>
            </a:r>
            <a:r>
              <a:rPr lang="zh-CN" altLang="zh-CN" sz="2100" kern="100" dirty="0">
                <a:latin typeface="+mn-ea"/>
                <a:cs typeface="Times New Roman" panose="02020603050405020304" pitchFamily="18" charset="0"/>
              </a:rPr>
              <a:t>天河一号</a:t>
            </a:r>
            <a:r>
              <a:rPr lang="en-US" altLang="zh-CN" sz="2100" kern="100" dirty="0">
                <a:latin typeface="+mn-ea"/>
                <a:cs typeface="Times New Roman" panose="02020603050405020304" pitchFamily="18" charset="0"/>
              </a:rPr>
              <a:t>”</a:t>
            </a:r>
            <a:r>
              <a:rPr lang="zh-CN" altLang="zh-CN" sz="2100" kern="100" dirty="0">
                <a:latin typeface="+mn-ea"/>
                <a:cs typeface="Times New Roman" panose="02020603050405020304" pitchFamily="18" charset="0"/>
              </a:rPr>
              <a:t>排名全球第一。</a:t>
            </a:r>
            <a:endParaRPr lang="zh-CN" altLang="zh-CN" sz="2100" kern="100" dirty="0">
              <a:latin typeface="+mn-ea"/>
              <a:cs typeface="Times New Roman" panose="02020603050405020304" pitchFamily="18" charset="0"/>
            </a:endParaRPr>
          </a:p>
          <a:p>
            <a:pPr algn="just">
              <a:buFont typeface="Arial" panose="020B0604020202020204" pitchFamily="34" charset="0"/>
              <a:buChar char="•"/>
            </a:pPr>
            <a:r>
              <a:rPr lang="en-US" altLang="zh-CN" sz="2100" kern="100" dirty="0">
                <a:latin typeface="+mn-ea"/>
                <a:cs typeface="Times New Roman" panose="02020603050405020304" pitchFamily="18" charset="0"/>
              </a:rPr>
              <a:t> </a:t>
            </a:r>
            <a:r>
              <a:rPr lang="zh-CN" altLang="zh-CN" sz="2100" kern="100" dirty="0">
                <a:latin typeface="+mn-ea"/>
                <a:cs typeface="Times New Roman" panose="02020603050405020304" pitchFamily="18" charset="0"/>
              </a:rPr>
              <a:t>作为国家超级计算天津中心的业务主机，“天河一号”已在石油勘探、高端装备研制、药物设计、基因测序、新能源、新材料、工程设计与仿真分析、气候气象海洋、遥感数据处理、金融风险分析、动漫设计等领域获得了成功应用。</a:t>
            </a:r>
            <a:endParaRPr lang="zh-CN" altLang="zh-CN" sz="2100" kern="100" dirty="0">
              <a:latin typeface="+mn-ea"/>
              <a:cs typeface="Times New Roman" panose="02020603050405020304" pitchFamily="18" charset="0"/>
            </a:endParaRPr>
          </a:p>
          <a:p>
            <a:pPr algn="just">
              <a:buFont typeface="Arial" panose="020B0604020202020204" pitchFamily="34" charset="0"/>
              <a:buChar char="•"/>
            </a:pPr>
            <a:r>
              <a:rPr lang="zh-CN" altLang="zh-CN" sz="2100" b="1" kern="100" dirty="0">
                <a:latin typeface="+mn-ea"/>
                <a:cs typeface="Times New Roman" panose="02020603050405020304" pitchFamily="18" charset="0"/>
              </a:rPr>
              <a:t>“天河三号”（</a:t>
            </a:r>
            <a:r>
              <a:rPr lang="en-US" altLang="zh-CN" sz="2100" b="1" kern="100" dirty="0">
                <a:latin typeface="+mn-ea"/>
                <a:cs typeface="Times New Roman" panose="02020603050405020304" pitchFamily="18" charset="0"/>
              </a:rPr>
              <a:t>Tianhe-3</a:t>
            </a:r>
            <a:r>
              <a:rPr lang="zh-CN" altLang="zh-CN" sz="2100" b="1" kern="100" dirty="0">
                <a:latin typeface="+mn-ea"/>
                <a:cs typeface="Times New Roman" panose="02020603050405020304" pitchFamily="18" charset="0"/>
              </a:rPr>
              <a:t>）是中国新一代百亿亿次超级计算机，由国家超级计算天津中心同国防科技大学联合研制。</a:t>
            </a:r>
            <a:endParaRPr lang="zh-CN" altLang="zh-CN" sz="2100" b="1" kern="100" dirty="0">
              <a:latin typeface="+mn-ea"/>
              <a:cs typeface="Times New Roman" panose="02020603050405020304" pitchFamily="18" charset="0"/>
            </a:endParaRPr>
          </a:p>
          <a:p>
            <a:endParaRPr lang="zh-CN" altLang="zh-CN" sz="1300" b="1" kern="100" dirty="0">
              <a:latin typeface="+mn-ea"/>
              <a:cs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srcRect t="271" r="50909"/>
          <a:stretch>
            <a:fillRect/>
          </a:stretch>
        </p:blipFill>
        <p:spPr>
          <a:xfrm>
            <a:off x="1018557" y="1024243"/>
            <a:ext cx="4370169" cy="4184390"/>
          </a:xfrm>
          <a:prstGeom prst="rect">
            <a:avLst/>
          </a:prstGeom>
        </p:spPr>
      </p:pic>
      <p:pic>
        <p:nvPicPr>
          <p:cNvPr id="3" name="图片 2"/>
          <p:cNvPicPr>
            <a:picLocks noChangeAspect="1"/>
          </p:cNvPicPr>
          <p:nvPr/>
        </p:nvPicPr>
        <p:blipFill>
          <a:blip r:embed="rId2"/>
          <a:stretch>
            <a:fillRect/>
          </a:stretch>
        </p:blipFill>
        <p:spPr>
          <a:xfrm>
            <a:off x="6630518" y="1024243"/>
            <a:ext cx="4124325" cy="493395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绪论</a:t>
            </a:r>
            <a:endParaRPr lang="en-US" dirty="0"/>
          </a:p>
        </p:txBody>
      </p:sp>
      <p:sp>
        <p:nvSpPr>
          <p:cNvPr id="3" name="Content Placeholder 2"/>
          <p:cNvSpPr>
            <a:spLocks noGrp="1"/>
          </p:cNvSpPr>
          <p:nvPr>
            <p:ph idx="1"/>
          </p:nvPr>
        </p:nvSpPr>
        <p:spPr/>
        <p:txBody>
          <a:bodyPr>
            <a:normAutofit/>
          </a:bodyPr>
          <a:lstStyle/>
          <a:p>
            <a:pPr marL="742950" indent="-742950">
              <a:buAutoNum type="arabicPeriod"/>
            </a:pPr>
            <a:r>
              <a:rPr lang="zh-CN" altLang="en-US" sz="3700" dirty="0">
                <a:solidFill>
                  <a:schemeClr val="tx1"/>
                </a:solidFill>
              </a:rPr>
              <a:t>大数据</a:t>
            </a:r>
            <a:endParaRPr lang="en-US" altLang="zh-CN" sz="3700" dirty="0">
              <a:solidFill>
                <a:schemeClr val="tx1"/>
              </a:solidFill>
            </a:endParaRPr>
          </a:p>
          <a:p>
            <a:pPr marL="742950" indent="-742950">
              <a:buAutoNum type="arabicPeriod"/>
            </a:pPr>
            <a:r>
              <a:rPr lang="zh-CN" altLang="en-US" sz="3700" dirty="0">
                <a:solidFill>
                  <a:schemeClr val="tx1"/>
                </a:solidFill>
              </a:rPr>
              <a:t>分布式系统与分布式计算</a:t>
            </a:r>
            <a:endParaRPr lang="en-US" altLang="zh-CN" sz="3700" dirty="0">
              <a:solidFill>
                <a:schemeClr val="tx1"/>
              </a:solidFill>
            </a:endParaRPr>
          </a:p>
          <a:p>
            <a:pPr marL="742950" indent="-742950">
              <a:buAutoNum type="arabicPeriod"/>
            </a:pPr>
            <a:r>
              <a:rPr lang="zh-CN" altLang="en-US" sz="3700" dirty="0">
                <a:solidFill>
                  <a:srgbClr val="00B0F0"/>
                </a:solidFill>
              </a:rPr>
              <a:t>分布式框架</a:t>
            </a:r>
            <a:r>
              <a:rPr lang="en-US" altLang="zh-CN" sz="3700" dirty="0">
                <a:solidFill>
                  <a:srgbClr val="00B0F0"/>
                </a:solidFill>
              </a:rPr>
              <a:t>Hadoop</a:t>
            </a:r>
            <a:endParaRPr lang="en-US" altLang="zh-CN" sz="3700" dirty="0">
              <a:solidFill>
                <a:srgbClr val="00B0F0"/>
              </a:solidFill>
            </a:endParaRPr>
          </a:p>
          <a:p>
            <a:pPr marL="742950" indent="-742950">
              <a:buAutoNum type="arabicPeriod"/>
            </a:pPr>
            <a:r>
              <a:rPr lang="zh-CN" altLang="en-US" sz="3700" dirty="0"/>
              <a:t>分布式计算框架</a:t>
            </a:r>
            <a:r>
              <a:rPr lang="en-US" altLang="zh-CN" sz="3700" dirty="0"/>
              <a:t>Spark</a:t>
            </a:r>
            <a:endParaRPr lang="en-US" altLang="zh-CN" sz="3700" dirty="0"/>
          </a:p>
          <a:p>
            <a:pPr marL="0" indent="0">
              <a:buNone/>
            </a:pP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700" dirty="0"/>
              <a:t>3.1 Hadoop </a:t>
            </a:r>
            <a:r>
              <a:rPr lang="zh-CN" altLang="en-US" sz="3700" dirty="0"/>
              <a:t>简介</a:t>
            </a:r>
            <a:endParaRPr lang="en-US" sz="3700" dirty="0"/>
          </a:p>
        </p:txBody>
      </p:sp>
      <p:sp>
        <p:nvSpPr>
          <p:cNvPr id="3" name="内容占位符 2"/>
          <p:cNvSpPr>
            <a:spLocks noGrp="1"/>
          </p:cNvSpPr>
          <p:nvPr>
            <p:ph idx="1"/>
          </p:nvPr>
        </p:nvSpPr>
        <p:spPr/>
        <p:txBody>
          <a:bodyPr/>
          <a:lstStyle/>
          <a:p>
            <a:pPr>
              <a:buFontTx/>
              <a:buChar char="•"/>
            </a:pPr>
            <a:r>
              <a:rPr lang="en-US" altLang="zh-CN" dirty="0">
                <a:latin typeface="Times New Roman" panose="02020603050405020304" pitchFamily="18" charset="0"/>
                <a:ea typeface="黑体" panose="02010609060101010101" pitchFamily="49" charset="-122"/>
              </a:rPr>
              <a:t> </a:t>
            </a:r>
            <a:r>
              <a:rPr lang="en-US" altLang="zh-CN" dirty="0"/>
              <a:t>Hadoop</a:t>
            </a:r>
            <a:r>
              <a:rPr lang="zh-CN" altLang="zh-CN" dirty="0"/>
              <a:t>是</a:t>
            </a:r>
            <a:r>
              <a:rPr lang="en-US" altLang="zh-CN" dirty="0"/>
              <a:t>Apache</a:t>
            </a:r>
            <a:r>
              <a:rPr lang="zh-CN" altLang="zh-CN" dirty="0"/>
              <a:t>软件基金会旗下的一个开源分布式计算平台，为用户提供了系统底层细节透明的分布式基础架构</a:t>
            </a:r>
            <a:endParaRPr lang="en-US" altLang="zh-CN" dirty="0"/>
          </a:p>
          <a:p>
            <a:pPr marL="0" indent="0">
              <a:buNone/>
            </a:pPr>
            <a:r>
              <a:rPr lang="en-US" altLang="zh-CN" dirty="0"/>
              <a:t>https://hadoop.apache.org</a:t>
            </a:r>
            <a:endParaRPr lang="zh-CN" altLang="en-US" dirty="0"/>
          </a:p>
          <a:p>
            <a:pPr>
              <a:buFontTx/>
              <a:buChar char="•"/>
            </a:pPr>
            <a:r>
              <a:rPr lang="en-US" altLang="zh-CN" dirty="0"/>
              <a:t>Hadoop</a:t>
            </a:r>
            <a:r>
              <a:rPr lang="zh-CN" altLang="zh-CN" dirty="0"/>
              <a:t>是基于</a:t>
            </a:r>
            <a:r>
              <a:rPr lang="en-US" altLang="zh-CN" dirty="0"/>
              <a:t>Java</a:t>
            </a:r>
            <a:r>
              <a:rPr lang="zh-CN" altLang="zh-CN" dirty="0"/>
              <a:t>语言开发的，具有很好的跨平台特性，并且可以部署在廉价的计算机集群中</a:t>
            </a:r>
            <a:endParaRPr lang="zh-CN" altLang="en-US" dirty="0"/>
          </a:p>
          <a:p>
            <a:pPr>
              <a:buFontTx/>
              <a:buChar char="•"/>
            </a:pPr>
            <a:r>
              <a:rPr lang="en-US" altLang="zh-CN" dirty="0"/>
              <a:t>Hadoop</a:t>
            </a:r>
            <a:r>
              <a:rPr lang="zh-CN" altLang="zh-CN" dirty="0"/>
              <a:t>的核心是分布式文件系统</a:t>
            </a:r>
            <a:r>
              <a:rPr lang="en-US" altLang="zh-CN" dirty="0"/>
              <a:t>HDFS</a:t>
            </a:r>
            <a:r>
              <a:rPr lang="zh-CN" altLang="zh-CN" dirty="0"/>
              <a:t>（</a:t>
            </a:r>
            <a:r>
              <a:rPr lang="en-US" altLang="zh-CN" dirty="0"/>
              <a:t>Hadoop Distributed File System</a:t>
            </a:r>
            <a:r>
              <a:rPr lang="zh-CN" altLang="zh-CN" dirty="0"/>
              <a:t>）和</a:t>
            </a:r>
            <a:r>
              <a:rPr lang="en-US" altLang="zh-CN" dirty="0" err="1"/>
              <a:t>MapReduce</a:t>
            </a:r>
            <a:endParaRPr lang="zh-CN" altLang="zh-CN" dirty="0"/>
          </a:p>
          <a:p>
            <a:pPr>
              <a:buFontTx/>
              <a:buChar char="•"/>
            </a:pPr>
            <a:r>
              <a:rPr lang="en-US" altLang="zh-CN" dirty="0"/>
              <a:t>Hadoop</a:t>
            </a:r>
            <a:r>
              <a:rPr lang="zh-CN" altLang="zh-CN" dirty="0"/>
              <a:t>被公认为行业大数据标准开源软件，在分布式环境下提供了海量数据的处理能力</a:t>
            </a:r>
            <a:endParaRPr lang="zh-CN" altLang="en-US" dirty="0"/>
          </a:p>
          <a:p>
            <a:pPr>
              <a:buFontTx/>
              <a:buChar char="•"/>
            </a:pPr>
            <a:r>
              <a:rPr lang="zh-CN" altLang="zh-CN" dirty="0"/>
              <a:t>几乎所有主流厂商都围绕</a:t>
            </a:r>
            <a:r>
              <a:rPr lang="en-US" altLang="zh-CN" dirty="0"/>
              <a:t>Hadoop</a:t>
            </a:r>
            <a:r>
              <a:rPr lang="zh-CN" altLang="zh-CN" dirty="0"/>
              <a:t>提供开发工具、开源软件、商业化工具和技术服务，如谷歌、雅虎、微软、思科、淘宝等，都支持</a:t>
            </a:r>
            <a:r>
              <a:rPr lang="en-US" altLang="zh-CN" dirty="0"/>
              <a:t>Hadoop</a:t>
            </a:r>
            <a:endParaRPr lang="zh-CN" altLang="zh-CN" dirty="0"/>
          </a:p>
          <a:p>
            <a:endParaRPr lang="zh-CN" altLang="zh-C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dirty="0"/>
          </a:p>
        </p:txBody>
      </p:sp>
      <p:sp>
        <p:nvSpPr>
          <p:cNvPr id="3" name="内容占位符 2"/>
          <p:cNvSpPr>
            <a:spLocks noGrp="1"/>
          </p:cNvSpPr>
          <p:nvPr>
            <p:ph idx="1"/>
          </p:nvPr>
        </p:nvSpPr>
        <p:spPr/>
        <p:txBody>
          <a:bodyPr>
            <a:normAutofit/>
          </a:bodyPr>
          <a:lstStyle/>
          <a:p>
            <a:r>
              <a:rPr lang="zh-CN" altLang="en-US" sz="2600" dirty="0"/>
              <a:t>成绩构成：</a:t>
            </a:r>
            <a:endParaRPr lang="en-US" altLang="zh-CN" sz="2600" dirty="0"/>
          </a:p>
          <a:p>
            <a:pPr lvl="1"/>
            <a:r>
              <a:rPr lang="zh-CN" altLang="en-US" sz="2600" dirty="0"/>
              <a:t>平时成绩</a:t>
            </a:r>
            <a:r>
              <a:rPr lang="en-US" altLang="zh-CN" sz="2600" dirty="0"/>
              <a:t>40%</a:t>
            </a:r>
            <a:r>
              <a:rPr lang="zh-CN" altLang="en-US" sz="2600" dirty="0"/>
              <a:t>（考勤与平时作业）</a:t>
            </a:r>
            <a:endParaRPr lang="en-US" altLang="zh-CN" sz="2600" dirty="0"/>
          </a:p>
          <a:p>
            <a:pPr lvl="1"/>
            <a:r>
              <a:rPr lang="zh-CN" altLang="en-US" sz="2600" dirty="0"/>
              <a:t>期末考试</a:t>
            </a:r>
            <a:r>
              <a:rPr lang="en-US" altLang="zh-CN" sz="2600" dirty="0"/>
              <a:t>60%</a:t>
            </a:r>
            <a:r>
              <a:rPr lang="zh-CN" altLang="en-US" sz="2600" dirty="0"/>
              <a:t>（闭卷考试）</a:t>
            </a:r>
            <a:endParaRPr lang="en-US" altLang="zh-CN" sz="2600" dirty="0"/>
          </a:p>
          <a:p>
            <a:pPr marL="201295" lvl="1" indent="0">
              <a:buNone/>
            </a:pPr>
            <a:endParaRPr lang="en-US" altLang="zh-CN" dirty="0"/>
          </a:p>
          <a:p>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017682" y="61407"/>
            <a:ext cx="8041064" cy="6054134"/>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700" dirty="0"/>
              <a:t>3.2 Hadoop </a:t>
            </a:r>
            <a:r>
              <a:rPr lang="zh-CN" altLang="en-US" sz="3700" dirty="0"/>
              <a:t>发展历史</a:t>
            </a:r>
            <a:endParaRPr lang="en-US" sz="3700" dirty="0"/>
          </a:p>
        </p:txBody>
      </p:sp>
      <p:sp>
        <p:nvSpPr>
          <p:cNvPr id="3" name="内容占位符 2"/>
          <p:cNvSpPr>
            <a:spLocks noGrp="1"/>
          </p:cNvSpPr>
          <p:nvPr>
            <p:ph idx="1"/>
          </p:nvPr>
        </p:nvSpPr>
        <p:spPr/>
        <p:txBody>
          <a:bodyPr>
            <a:noAutofit/>
          </a:bodyPr>
          <a:lstStyle/>
          <a:p>
            <a:pPr>
              <a:buFont typeface="Arial" panose="020B0604020202020204" pitchFamily="34" charset="0"/>
              <a:buChar char="•"/>
            </a:pPr>
            <a:r>
              <a:rPr lang="en-US" altLang="zh-CN" sz="2400" dirty="0">
                <a:latin typeface="Times New Roman" panose="02020603050405020304" pitchFamily="18" charset="0"/>
                <a:ea typeface="黑体" panose="02010609060101010101" pitchFamily="49" charset="-122"/>
              </a:rPr>
              <a:t> </a:t>
            </a:r>
            <a:r>
              <a:rPr lang="en-US" altLang="zh-CN" sz="2400" dirty="0"/>
              <a:t>Hadoop</a:t>
            </a:r>
            <a:r>
              <a:rPr lang="zh-CN" altLang="zh-CN" sz="2400" dirty="0"/>
              <a:t>最初是由</a:t>
            </a:r>
            <a:r>
              <a:rPr lang="en-US" altLang="zh-CN" sz="2400" dirty="0"/>
              <a:t>Apache </a:t>
            </a:r>
            <a:r>
              <a:rPr lang="en-US" altLang="zh-CN" sz="2400" dirty="0" err="1"/>
              <a:t>Lucene</a:t>
            </a:r>
            <a:r>
              <a:rPr lang="zh-CN" altLang="zh-CN" sz="2400" dirty="0"/>
              <a:t>项目的创始人</a:t>
            </a:r>
            <a:r>
              <a:rPr lang="en-US" altLang="zh-CN" sz="2400" dirty="0"/>
              <a:t>Doug Cutting</a:t>
            </a:r>
            <a:r>
              <a:rPr lang="zh-CN" altLang="zh-CN" sz="2400" dirty="0"/>
              <a:t>开发的文本搜索库。</a:t>
            </a:r>
            <a:r>
              <a:rPr lang="en-US" altLang="zh-CN" sz="2400" dirty="0"/>
              <a:t>Hadoop</a:t>
            </a:r>
            <a:r>
              <a:rPr lang="zh-CN" altLang="zh-CN" sz="2400" dirty="0"/>
              <a:t>源自始于</a:t>
            </a:r>
            <a:r>
              <a:rPr lang="en-US" altLang="zh-CN" sz="2400" dirty="0"/>
              <a:t>2002</a:t>
            </a:r>
            <a:r>
              <a:rPr lang="zh-CN" altLang="zh-CN" sz="2400" dirty="0"/>
              <a:t>年的</a:t>
            </a:r>
            <a:r>
              <a:rPr lang="en-US" altLang="zh-CN" sz="2400" dirty="0"/>
              <a:t>Apache </a:t>
            </a:r>
            <a:r>
              <a:rPr lang="en-US" altLang="zh-CN" sz="2400" dirty="0" err="1"/>
              <a:t>Nutch</a:t>
            </a:r>
            <a:r>
              <a:rPr lang="zh-CN" altLang="zh-CN" sz="2400" dirty="0"/>
              <a:t>项目</a:t>
            </a:r>
            <a:r>
              <a:rPr lang="en-US" altLang="zh-CN" sz="2400" dirty="0"/>
              <a:t>——</a:t>
            </a:r>
            <a:r>
              <a:rPr lang="zh-CN" altLang="zh-CN" sz="2400" dirty="0"/>
              <a:t>一个开源的网络搜索引擎并且也是</a:t>
            </a:r>
            <a:r>
              <a:rPr lang="en-US" altLang="zh-CN" sz="2400" dirty="0" err="1"/>
              <a:t>Lucene</a:t>
            </a:r>
            <a:r>
              <a:rPr lang="zh-CN" altLang="zh-CN" sz="2400" dirty="0"/>
              <a:t>项目的一部分</a:t>
            </a:r>
            <a:endParaRPr lang="zh-CN" altLang="zh-CN" sz="2400" dirty="0"/>
          </a:p>
          <a:p>
            <a:pPr>
              <a:buFont typeface="Arial" panose="020B0604020202020204" pitchFamily="34" charset="0"/>
              <a:buChar char="•"/>
            </a:pPr>
            <a:r>
              <a:rPr lang="en-US" altLang="zh-CN" sz="2400" dirty="0"/>
              <a:t> </a:t>
            </a:r>
            <a:r>
              <a:rPr lang="zh-CN" altLang="zh-CN" sz="2400" dirty="0"/>
              <a:t>在</a:t>
            </a:r>
            <a:r>
              <a:rPr lang="en-US" altLang="zh-CN" sz="2400" dirty="0"/>
              <a:t>2004</a:t>
            </a:r>
            <a:r>
              <a:rPr lang="zh-CN" altLang="zh-CN" sz="2400" dirty="0"/>
              <a:t>年，</a:t>
            </a:r>
            <a:r>
              <a:rPr lang="en-US" altLang="zh-CN" sz="2400" dirty="0" err="1"/>
              <a:t>Nutch</a:t>
            </a:r>
            <a:r>
              <a:rPr lang="zh-CN" altLang="zh-CN" sz="2400" dirty="0"/>
              <a:t>项目也模仿</a:t>
            </a:r>
            <a:r>
              <a:rPr lang="en-US" altLang="zh-CN" sz="2400" dirty="0"/>
              <a:t>GFS</a:t>
            </a:r>
            <a:r>
              <a:rPr lang="zh-CN" altLang="zh-CN" sz="2400" dirty="0"/>
              <a:t>开发了自己的分布式文件系统</a:t>
            </a:r>
            <a:r>
              <a:rPr lang="en-US" altLang="zh-CN" sz="2400" dirty="0"/>
              <a:t>NDFS</a:t>
            </a:r>
            <a:r>
              <a:rPr lang="zh-CN" altLang="zh-CN" sz="2400" dirty="0"/>
              <a:t>（</a:t>
            </a:r>
            <a:r>
              <a:rPr lang="en-US" altLang="zh-CN" sz="2400" dirty="0" err="1"/>
              <a:t>Nutch</a:t>
            </a:r>
            <a:r>
              <a:rPr lang="en-US" altLang="zh-CN" sz="2400" dirty="0"/>
              <a:t> Distributed File System</a:t>
            </a:r>
            <a:r>
              <a:rPr lang="zh-CN" altLang="zh-CN" sz="2400" dirty="0"/>
              <a:t>），也就是</a:t>
            </a:r>
            <a:r>
              <a:rPr lang="en-US" altLang="zh-CN" sz="2400" dirty="0"/>
              <a:t>HDFS</a:t>
            </a:r>
            <a:r>
              <a:rPr lang="zh-CN" altLang="zh-CN" sz="2400" dirty="0"/>
              <a:t>的前身</a:t>
            </a:r>
            <a:endParaRPr lang="zh-CN" altLang="zh-CN" sz="2400" dirty="0"/>
          </a:p>
          <a:p>
            <a:pPr>
              <a:buFont typeface="Arial" panose="020B0604020202020204" pitchFamily="34" charset="0"/>
              <a:buChar char="•"/>
            </a:pPr>
            <a:r>
              <a:rPr lang="en-US" altLang="zh-CN" sz="2400" dirty="0"/>
              <a:t> 2004</a:t>
            </a:r>
            <a:r>
              <a:rPr lang="zh-CN" altLang="zh-CN" sz="2400" dirty="0"/>
              <a:t>年，谷歌公司又发表了另一篇具有深远影响的论文，阐述了</a:t>
            </a:r>
            <a:r>
              <a:rPr lang="en-US" altLang="zh-CN" sz="2400" dirty="0" err="1"/>
              <a:t>MapReduce</a:t>
            </a:r>
            <a:r>
              <a:rPr lang="zh-CN" altLang="zh-CN" sz="2400" dirty="0"/>
              <a:t>分布式编程思想</a:t>
            </a:r>
            <a:endParaRPr lang="en-US" altLang="zh-CN" sz="2400" dirty="0"/>
          </a:p>
          <a:p>
            <a:pPr>
              <a:buFont typeface="Arial" panose="020B0604020202020204" pitchFamily="34" charset="0"/>
              <a:buChar char="•"/>
            </a:pPr>
            <a:r>
              <a:rPr lang="en-US" altLang="zh-CN" sz="2400" dirty="0"/>
              <a:t> 2005</a:t>
            </a:r>
            <a:r>
              <a:rPr lang="zh-CN" altLang="zh-CN" sz="2400" dirty="0"/>
              <a:t>年，</a:t>
            </a:r>
            <a:r>
              <a:rPr lang="en-US" altLang="zh-CN" sz="2400" dirty="0" err="1"/>
              <a:t>Nutch</a:t>
            </a:r>
            <a:r>
              <a:rPr lang="zh-CN" altLang="zh-CN" sz="2400" dirty="0"/>
              <a:t>开源实现了谷歌的</a:t>
            </a:r>
            <a:r>
              <a:rPr lang="en-US" altLang="zh-CN" sz="2400" dirty="0" err="1"/>
              <a:t>MapReduce</a:t>
            </a:r>
            <a:endParaRPr lang="en-US" altLang="zh-CN" sz="2400" dirty="0" err="1"/>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569229" y="29983"/>
            <a:ext cx="5297393" cy="6858000"/>
          </a:xfrm>
          <a:prstGeom prst="rect">
            <a:avLst/>
          </a:prstGeom>
        </p:spPr>
      </p:pic>
      <p:pic>
        <p:nvPicPr>
          <p:cNvPr id="3" name="图片 2"/>
          <p:cNvPicPr>
            <a:picLocks noChangeAspect="1"/>
          </p:cNvPicPr>
          <p:nvPr/>
        </p:nvPicPr>
        <p:blipFill>
          <a:blip r:embed="rId2"/>
          <a:stretch>
            <a:fillRect/>
          </a:stretch>
        </p:blipFill>
        <p:spPr>
          <a:xfrm>
            <a:off x="6619627" y="54207"/>
            <a:ext cx="5231233" cy="6798034"/>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700" dirty="0"/>
              <a:t>3.2 Hadoop </a:t>
            </a:r>
            <a:r>
              <a:rPr lang="zh-CN" altLang="en-US" sz="3700" dirty="0"/>
              <a:t>发展历史</a:t>
            </a:r>
            <a:endParaRPr lang="en-US" sz="3700" dirty="0"/>
          </a:p>
        </p:txBody>
      </p:sp>
      <p:sp>
        <p:nvSpPr>
          <p:cNvPr id="3" name="内容占位符 2"/>
          <p:cNvSpPr>
            <a:spLocks noGrp="1"/>
          </p:cNvSpPr>
          <p:nvPr>
            <p:ph idx="1"/>
          </p:nvPr>
        </p:nvSpPr>
        <p:spPr/>
        <p:txBody>
          <a:bodyPr>
            <a:noAutofit/>
          </a:bodyPr>
          <a:lstStyle/>
          <a:p>
            <a:pPr>
              <a:buFont typeface="Arial" panose="020B0604020202020204" pitchFamily="34" charset="0"/>
              <a:buChar char="•"/>
            </a:pPr>
            <a:r>
              <a:rPr lang="en-US" altLang="zh-CN" sz="2200" dirty="0"/>
              <a:t> </a:t>
            </a:r>
            <a:r>
              <a:rPr lang="zh-CN" altLang="zh-CN" sz="2200" dirty="0"/>
              <a:t>到了</a:t>
            </a:r>
            <a:r>
              <a:rPr lang="en-US" altLang="zh-CN" sz="2200" dirty="0"/>
              <a:t>2006</a:t>
            </a:r>
            <a:r>
              <a:rPr lang="zh-CN" altLang="zh-CN" sz="2200" dirty="0"/>
              <a:t>年</a:t>
            </a:r>
            <a:r>
              <a:rPr lang="en-US" altLang="zh-CN" sz="2200" dirty="0"/>
              <a:t>2</a:t>
            </a:r>
            <a:r>
              <a:rPr lang="zh-CN" altLang="zh-CN" sz="2200" dirty="0"/>
              <a:t>月，</a:t>
            </a:r>
            <a:r>
              <a:rPr lang="en-US" altLang="zh-CN" sz="2200" dirty="0" err="1"/>
              <a:t>Nutch</a:t>
            </a:r>
            <a:r>
              <a:rPr lang="zh-CN" altLang="zh-CN" sz="2200" dirty="0"/>
              <a:t>中的</a:t>
            </a:r>
            <a:r>
              <a:rPr lang="en-US" altLang="zh-CN" sz="2200" dirty="0"/>
              <a:t>NDFS</a:t>
            </a:r>
            <a:r>
              <a:rPr lang="zh-CN" altLang="zh-CN" sz="2200" dirty="0"/>
              <a:t>和</a:t>
            </a:r>
            <a:r>
              <a:rPr lang="en-US" altLang="zh-CN" sz="2200" dirty="0" err="1"/>
              <a:t>MapReduce</a:t>
            </a:r>
            <a:r>
              <a:rPr lang="zh-CN" altLang="zh-CN" sz="2200" dirty="0"/>
              <a:t>开始独立出来，成为</a:t>
            </a:r>
            <a:r>
              <a:rPr lang="en-US" altLang="zh-CN" sz="2200" dirty="0" err="1"/>
              <a:t>Lucene</a:t>
            </a:r>
            <a:r>
              <a:rPr lang="zh-CN" altLang="zh-CN" sz="2200" dirty="0"/>
              <a:t>项目的一个子项目，称为</a:t>
            </a:r>
            <a:r>
              <a:rPr lang="en-US" altLang="zh-CN" sz="2200" dirty="0"/>
              <a:t>Hadoop</a:t>
            </a:r>
            <a:r>
              <a:rPr lang="zh-CN" altLang="zh-CN" sz="2200" dirty="0"/>
              <a:t>，同时，</a:t>
            </a:r>
            <a:r>
              <a:rPr lang="en-US" altLang="zh-CN" sz="2200" dirty="0"/>
              <a:t>Doug Cutting</a:t>
            </a:r>
            <a:r>
              <a:rPr lang="zh-CN" altLang="zh-CN" sz="2200" dirty="0"/>
              <a:t>加盟雅虎</a:t>
            </a:r>
            <a:endParaRPr lang="en-US" altLang="zh-CN" sz="2200" dirty="0"/>
          </a:p>
          <a:p>
            <a:pPr>
              <a:buFont typeface="Arial" panose="020B0604020202020204" pitchFamily="34" charset="0"/>
              <a:buChar char="•"/>
            </a:pPr>
            <a:r>
              <a:rPr lang="en-US" altLang="zh-CN" sz="2200" dirty="0"/>
              <a:t> 2008</a:t>
            </a:r>
            <a:r>
              <a:rPr lang="zh-CN" altLang="zh-CN" sz="2200" dirty="0"/>
              <a:t>年</a:t>
            </a:r>
            <a:r>
              <a:rPr lang="en-US" altLang="zh-CN" sz="2200" dirty="0"/>
              <a:t>1</a:t>
            </a:r>
            <a:r>
              <a:rPr lang="zh-CN" altLang="zh-CN" sz="2200" dirty="0"/>
              <a:t>月，</a:t>
            </a:r>
            <a:r>
              <a:rPr lang="en-US" altLang="zh-CN" sz="2200" dirty="0"/>
              <a:t>Hadoop</a:t>
            </a:r>
            <a:r>
              <a:rPr lang="zh-CN" altLang="zh-CN" sz="2200" dirty="0"/>
              <a:t>正式成为</a:t>
            </a:r>
            <a:r>
              <a:rPr lang="en-US" altLang="zh-CN" sz="2200" dirty="0"/>
              <a:t>Apache</a:t>
            </a:r>
            <a:r>
              <a:rPr lang="zh-CN" altLang="zh-CN" sz="2200" dirty="0"/>
              <a:t>顶级项目，</a:t>
            </a:r>
            <a:r>
              <a:rPr lang="en-US" altLang="zh-CN" sz="2200" dirty="0"/>
              <a:t>Hadoop</a:t>
            </a:r>
            <a:r>
              <a:rPr lang="zh-CN" altLang="zh-CN" sz="2200" dirty="0"/>
              <a:t>也逐渐开始被雅虎之外的其他公司使用</a:t>
            </a:r>
            <a:endParaRPr lang="en-US" altLang="zh-CN" sz="2200" dirty="0"/>
          </a:p>
          <a:p>
            <a:pPr>
              <a:buFont typeface="Arial" panose="020B0604020202020204" pitchFamily="34" charset="0"/>
              <a:buChar char="•"/>
            </a:pPr>
            <a:r>
              <a:rPr lang="en-US" altLang="zh-CN" sz="2200" dirty="0"/>
              <a:t> 2008</a:t>
            </a:r>
            <a:r>
              <a:rPr lang="zh-CN" altLang="zh-CN" sz="2200" dirty="0"/>
              <a:t>年</a:t>
            </a:r>
            <a:r>
              <a:rPr lang="en-US" altLang="zh-CN" sz="2200" dirty="0"/>
              <a:t>4</a:t>
            </a:r>
            <a:r>
              <a:rPr lang="zh-CN" altLang="zh-CN" sz="2200" dirty="0"/>
              <a:t>月，</a:t>
            </a:r>
            <a:r>
              <a:rPr lang="en-US" altLang="zh-CN" sz="2200" dirty="0"/>
              <a:t>Hadoop</a:t>
            </a:r>
            <a:r>
              <a:rPr lang="zh-CN" altLang="zh-CN" sz="2200" dirty="0"/>
              <a:t>打破世界纪录，成为最快排序</a:t>
            </a:r>
            <a:r>
              <a:rPr lang="en-US" altLang="zh-CN" sz="2200" dirty="0"/>
              <a:t>1TB</a:t>
            </a:r>
            <a:r>
              <a:rPr lang="zh-CN" altLang="zh-CN" sz="2200" dirty="0"/>
              <a:t>数据的系统，它采用一个由</a:t>
            </a:r>
            <a:r>
              <a:rPr lang="en-US" altLang="zh-CN" sz="2200" dirty="0"/>
              <a:t>910</a:t>
            </a:r>
            <a:r>
              <a:rPr lang="zh-CN" altLang="zh-CN" sz="2200" dirty="0"/>
              <a:t>个节点构成的集群进行运算，排序时间只用了</a:t>
            </a:r>
            <a:r>
              <a:rPr lang="en-US" altLang="zh-CN" sz="2200" dirty="0"/>
              <a:t>209</a:t>
            </a:r>
            <a:r>
              <a:rPr lang="zh-CN" altLang="zh-CN" sz="2200" dirty="0"/>
              <a:t>秒</a:t>
            </a:r>
            <a:endParaRPr lang="en-US" altLang="zh-CN" sz="2200" dirty="0"/>
          </a:p>
          <a:p>
            <a:pPr>
              <a:buFont typeface="Arial" panose="020B0604020202020204" pitchFamily="34" charset="0"/>
              <a:buChar char="•"/>
            </a:pPr>
            <a:r>
              <a:rPr lang="zh-CN" altLang="zh-CN" sz="2200" dirty="0"/>
              <a:t>在</a:t>
            </a:r>
            <a:r>
              <a:rPr lang="en-US" altLang="zh-CN" sz="2200" dirty="0"/>
              <a:t>2009</a:t>
            </a:r>
            <a:r>
              <a:rPr lang="zh-CN" altLang="zh-CN" sz="2200" dirty="0"/>
              <a:t>年</a:t>
            </a:r>
            <a:r>
              <a:rPr lang="en-US" altLang="zh-CN" sz="2200" dirty="0"/>
              <a:t>5</a:t>
            </a:r>
            <a:r>
              <a:rPr lang="zh-CN" altLang="zh-CN" sz="2200" dirty="0"/>
              <a:t>月，</a:t>
            </a:r>
            <a:r>
              <a:rPr lang="en-US" altLang="zh-CN" sz="2200" dirty="0"/>
              <a:t>Hadoop</a:t>
            </a:r>
            <a:r>
              <a:rPr lang="zh-CN" altLang="zh-CN" sz="2200" dirty="0"/>
              <a:t>更是把</a:t>
            </a:r>
            <a:r>
              <a:rPr lang="en-US" altLang="zh-CN" sz="2200" dirty="0"/>
              <a:t>1TB</a:t>
            </a:r>
            <a:r>
              <a:rPr lang="zh-CN" altLang="zh-CN" sz="2200" dirty="0"/>
              <a:t>数据排序时间缩短到</a:t>
            </a:r>
            <a:r>
              <a:rPr lang="en-US" altLang="zh-CN" sz="2200" dirty="0"/>
              <a:t>62</a:t>
            </a:r>
            <a:r>
              <a:rPr lang="zh-CN" altLang="zh-CN" sz="2200" dirty="0"/>
              <a:t>秒。</a:t>
            </a:r>
            <a:r>
              <a:rPr lang="en-US" altLang="zh-CN" sz="2200" dirty="0"/>
              <a:t>Hadoop</a:t>
            </a:r>
            <a:r>
              <a:rPr lang="zh-CN" altLang="zh-CN" sz="2200" dirty="0"/>
              <a:t>从此名声大震，迅速发展成为大数据时代最具影响力的开源分布式开发平台，并成为事实上的大数据处理标准</a:t>
            </a:r>
            <a:endParaRPr lang="zh-CN" altLang="zh-CN" sz="2200" dirty="0"/>
          </a:p>
          <a:p>
            <a:endParaRPr lang="zh-CN" altLang="zh-CN" sz="22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700" dirty="0"/>
              <a:t>3.3 </a:t>
            </a:r>
            <a:r>
              <a:rPr lang="en-US" altLang="zh-CN" sz="3700" dirty="0"/>
              <a:t>Hadoop</a:t>
            </a:r>
            <a:r>
              <a:rPr lang="zh-CN" altLang="en-US" sz="3700" dirty="0"/>
              <a:t>的特点</a:t>
            </a:r>
            <a:endParaRPr lang="en-US" sz="3700" dirty="0"/>
          </a:p>
        </p:txBody>
      </p:sp>
      <p:sp>
        <p:nvSpPr>
          <p:cNvPr id="3" name="内容占位符 2"/>
          <p:cNvSpPr>
            <a:spLocks noGrp="1"/>
          </p:cNvSpPr>
          <p:nvPr>
            <p:ph idx="1"/>
          </p:nvPr>
        </p:nvSpPr>
        <p:spPr/>
        <p:txBody>
          <a:bodyPr/>
          <a:lstStyle/>
          <a:p>
            <a:r>
              <a:rPr lang="en-US" altLang="zh-CN" sz="2000" dirty="0">
                <a:latin typeface="Times New Roman" panose="02020603050405020304" pitchFamily="18" charset="0"/>
                <a:ea typeface="黑体" panose="02010609060101010101" pitchFamily="49" charset="-122"/>
              </a:rPr>
              <a:t> </a:t>
            </a:r>
            <a:r>
              <a:rPr lang="en-US" altLang="zh-CN" sz="2000" dirty="0"/>
              <a:t>Hadoop</a:t>
            </a:r>
            <a:r>
              <a:rPr lang="zh-CN" altLang="zh-CN" sz="2000" dirty="0"/>
              <a:t>是一个能够对大量数据进行分布式处理的软件框架，并且是以一种可靠、高效、可伸缩的方式进行处理的，它具有以下几个方面的特性：</a:t>
            </a:r>
            <a:endParaRPr lang="zh-CN" altLang="zh-CN" sz="2000" dirty="0"/>
          </a:p>
          <a:p>
            <a:pPr lvl="1">
              <a:buFont typeface="Arial" panose="020B0604020202020204" pitchFamily="34" charset="0"/>
              <a:buChar char="•"/>
            </a:pPr>
            <a:r>
              <a:rPr lang="en-US" altLang="zh-CN" sz="2000" dirty="0"/>
              <a:t>   </a:t>
            </a:r>
            <a:r>
              <a:rPr lang="zh-CN" altLang="zh-CN" sz="2000" dirty="0"/>
              <a:t>高可靠性</a:t>
            </a:r>
            <a:endParaRPr lang="zh-CN" altLang="zh-CN" sz="2000" dirty="0"/>
          </a:p>
          <a:p>
            <a:pPr lvl="1">
              <a:buFont typeface="Arial" panose="020B0604020202020204" pitchFamily="34" charset="0"/>
              <a:buChar char="•"/>
            </a:pPr>
            <a:r>
              <a:rPr lang="en-US" altLang="zh-CN" sz="2000" dirty="0"/>
              <a:t>   </a:t>
            </a:r>
            <a:r>
              <a:rPr lang="zh-CN" altLang="zh-CN" sz="2000" dirty="0"/>
              <a:t>高效性</a:t>
            </a:r>
            <a:endParaRPr lang="zh-CN" altLang="zh-CN" sz="2000" dirty="0"/>
          </a:p>
          <a:p>
            <a:pPr lvl="1">
              <a:buFont typeface="Arial" panose="020B0604020202020204" pitchFamily="34" charset="0"/>
              <a:buChar char="•"/>
            </a:pPr>
            <a:r>
              <a:rPr lang="en-US" altLang="zh-CN" sz="2000" dirty="0"/>
              <a:t>   </a:t>
            </a:r>
            <a:r>
              <a:rPr lang="zh-CN" altLang="zh-CN" sz="2000" dirty="0"/>
              <a:t>高可扩展性</a:t>
            </a:r>
            <a:endParaRPr lang="zh-CN" altLang="zh-CN" sz="2000" dirty="0"/>
          </a:p>
          <a:p>
            <a:pPr lvl="1">
              <a:buFont typeface="Arial" panose="020B0604020202020204" pitchFamily="34" charset="0"/>
              <a:buChar char="•"/>
            </a:pPr>
            <a:r>
              <a:rPr lang="en-US" altLang="zh-CN" sz="2000" dirty="0"/>
              <a:t>   </a:t>
            </a:r>
            <a:r>
              <a:rPr lang="zh-CN" altLang="zh-CN" sz="2000" dirty="0"/>
              <a:t>高容错性</a:t>
            </a:r>
            <a:endParaRPr lang="zh-CN" altLang="zh-CN" sz="2000" dirty="0"/>
          </a:p>
          <a:p>
            <a:pPr lvl="1">
              <a:buFont typeface="Arial" panose="020B0604020202020204" pitchFamily="34" charset="0"/>
              <a:buChar char="•"/>
            </a:pPr>
            <a:r>
              <a:rPr lang="en-US" altLang="zh-CN" sz="2000" dirty="0"/>
              <a:t>   </a:t>
            </a:r>
            <a:r>
              <a:rPr lang="zh-CN" altLang="zh-CN" sz="2000" dirty="0"/>
              <a:t>成本低</a:t>
            </a:r>
            <a:endParaRPr lang="zh-CN" altLang="zh-CN" sz="2000" dirty="0"/>
          </a:p>
          <a:p>
            <a:pPr lvl="1">
              <a:buFont typeface="Arial" panose="020B0604020202020204" pitchFamily="34" charset="0"/>
              <a:buChar char="•"/>
            </a:pPr>
            <a:r>
              <a:rPr lang="en-US" altLang="zh-CN" sz="2000" dirty="0"/>
              <a:t>   </a:t>
            </a:r>
            <a:r>
              <a:rPr lang="zh-CN" altLang="zh-CN" sz="2000" dirty="0"/>
              <a:t>运行在</a:t>
            </a:r>
            <a:r>
              <a:rPr lang="en-US" altLang="zh-CN" sz="2000" dirty="0"/>
              <a:t>Linux</a:t>
            </a:r>
            <a:r>
              <a:rPr lang="zh-CN" altLang="zh-CN" sz="2000" dirty="0"/>
              <a:t>平台上</a:t>
            </a:r>
            <a:endParaRPr lang="zh-CN" altLang="zh-CN" sz="2000" dirty="0"/>
          </a:p>
          <a:p>
            <a:pPr lvl="1">
              <a:buFont typeface="Arial" panose="020B0604020202020204" pitchFamily="34" charset="0"/>
              <a:buChar char="•"/>
            </a:pPr>
            <a:r>
              <a:rPr lang="en-US" altLang="zh-CN" sz="2000" dirty="0"/>
              <a:t>   </a:t>
            </a:r>
            <a:r>
              <a:rPr lang="zh-CN" altLang="zh-CN" sz="2000" dirty="0"/>
              <a:t>支持多种编程语言</a:t>
            </a:r>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700" dirty="0"/>
              <a:t>3.4 </a:t>
            </a:r>
            <a:r>
              <a:rPr lang="en-US" altLang="zh-CN" sz="3700" dirty="0"/>
              <a:t>Hadoop</a:t>
            </a:r>
            <a:r>
              <a:rPr lang="zh-CN" altLang="en-US" sz="3700" dirty="0"/>
              <a:t>的应用现状</a:t>
            </a:r>
            <a:endParaRPr lang="en-US" sz="3700" dirty="0"/>
          </a:p>
        </p:txBody>
      </p:sp>
      <p:sp>
        <p:nvSpPr>
          <p:cNvPr id="3" name="内容占位符 2"/>
          <p:cNvSpPr>
            <a:spLocks noGrp="1"/>
          </p:cNvSpPr>
          <p:nvPr>
            <p:ph idx="1"/>
          </p:nvPr>
        </p:nvSpPr>
        <p:spPr/>
        <p:txBody>
          <a:bodyPr/>
          <a:lstStyle/>
          <a:p>
            <a:pPr>
              <a:buFont typeface="Arial" panose="020B0604020202020204" pitchFamily="34" charset="0"/>
              <a:buChar char="•"/>
            </a:pPr>
            <a:r>
              <a:rPr lang="en-US" altLang="zh-CN" sz="2000" dirty="0">
                <a:latin typeface="Times New Roman" panose="02020603050405020304" pitchFamily="18" charset="0"/>
                <a:ea typeface="黑体" panose="02010609060101010101" pitchFamily="49" charset="-122"/>
              </a:rPr>
              <a:t> </a:t>
            </a:r>
            <a:r>
              <a:rPr lang="en-US" altLang="zh-CN" sz="2000" dirty="0"/>
              <a:t>Hadoop</a:t>
            </a:r>
            <a:r>
              <a:rPr lang="zh-CN" altLang="zh-CN" sz="2000" dirty="0"/>
              <a:t>凭借其突出的优势，已经在各个领域得到了广泛的应用，而互联网领域是其应用的主阵地</a:t>
            </a:r>
            <a:endParaRPr lang="zh-CN" altLang="zh-CN" sz="2000" dirty="0"/>
          </a:p>
          <a:p>
            <a:pPr>
              <a:buFont typeface="Arial" panose="020B0604020202020204" pitchFamily="34" charset="0"/>
              <a:buChar char="•"/>
            </a:pPr>
            <a:r>
              <a:rPr lang="en-US" altLang="zh-CN" sz="2000" dirty="0"/>
              <a:t> 2007</a:t>
            </a:r>
            <a:r>
              <a:rPr lang="zh-CN" altLang="zh-CN" sz="2000" dirty="0"/>
              <a:t>年，雅虎在</a:t>
            </a:r>
            <a:r>
              <a:rPr lang="en-US" altLang="zh-CN" sz="2000" dirty="0"/>
              <a:t>Sunnyvale</a:t>
            </a:r>
            <a:r>
              <a:rPr lang="zh-CN" altLang="zh-CN" sz="2000" dirty="0"/>
              <a:t>总部建立了</a:t>
            </a:r>
            <a:r>
              <a:rPr lang="en-US" altLang="zh-CN" sz="2000" dirty="0"/>
              <a:t>M45——</a:t>
            </a:r>
            <a:r>
              <a:rPr lang="zh-CN" altLang="zh-CN" sz="2000" dirty="0"/>
              <a:t>一个包含了</a:t>
            </a:r>
            <a:r>
              <a:rPr lang="en-US" altLang="zh-CN" sz="2000" dirty="0"/>
              <a:t>4000</a:t>
            </a:r>
            <a:r>
              <a:rPr lang="zh-CN" altLang="zh-CN" sz="2000" dirty="0"/>
              <a:t>个处理器和</a:t>
            </a:r>
            <a:r>
              <a:rPr lang="en-US" altLang="zh-CN" sz="2000" dirty="0"/>
              <a:t>1.5PB</a:t>
            </a:r>
            <a:r>
              <a:rPr lang="zh-CN" altLang="zh-CN" sz="2000" dirty="0"/>
              <a:t>容量的</a:t>
            </a:r>
            <a:r>
              <a:rPr lang="en-US" altLang="zh-CN" sz="2000" dirty="0"/>
              <a:t>Hadoop</a:t>
            </a:r>
            <a:r>
              <a:rPr lang="zh-CN" altLang="zh-CN" sz="2000" dirty="0"/>
              <a:t>集群系统</a:t>
            </a:r>
            <a:endParaRPr lang="zh-CN" altLang="zh-CN" sz="2000" dirty="0"/>
          </a:p>
          <a:p>
            <a:pPr>
              <a:buFont typeface="Arial" panose="020B0604020202020204" pitchFamily="34" charset="0"/>
              <a:buChar char="•"/>
            </a:pPr>
            <a:r>
              <a:rPr lang="en-US" altLang="zh-CN" sz="2000" dirty="0"/>
              <a:t> Facebook</a:t>
            </a:r>
            <a:r>
              <a:rPr lang="zh-CN" altLang="zh-CN" sz="2000" dirty="0"/>
              <a:t>作为全球知名的社交网站，</a:t>
            </a:r>
            <a:r>
              <a:rPr lang="en-US" altLang="zh-CN" sz="2000" dirty="0"/>
              <a:t>Hadoop</a:t>
            </a:r>
            <a:r>
              <a:rPr lang="zh-CN" altLang="zh-CN" sz="2000" dirty="0"/>
              <a:t>是非常理想的选择，</a:t>
            </a:r>
            <a:r>
              <a:rPr lang="en-US" altLang="zh-CN" sz="2000" dirty="0"/>
              <a:t>Facebook</a:t>
            </a:r>
            <a:r>
              <a:rPr lang="zh-CN" altLang="zh-CN" sz="2000" dirty="0"/>
              <a:t>主要将</a:t>
            </a:r>
            <a:r>
              <a:rPr lang="en-US" altLang="zh-CN" sz="2000" dirty="0"/>
              <a:t>Hadoop</a:t>
            </a:r>
            <a:r>
              <a:rPr lang="zh-CN" altLang="zh-CN" sz="2000" dirty="0"/>
              <a:t>平台用于日志处理、推荐系统和数据仓库等方面</a:t>
            </a:r>
            <a:endParaRPr lang="zh-CN" altLang="zh-CN" sz="2000" dirty="0"/>
          </a:p>
          <a:p>
            <a:pPr>
              <a:buFont typeface="Arial" panose="020B0604020202020204" pitchFamily="34" charset="0"/>
              <a:buChar char="•"/>
            </a:pPr>
            <a:r>
              <a:rPr lang="en-US" altLang="zh-CN" sz="2000" dirty="0"/>
              <a:t> </a:t>
            </a:r>
            <a:r>
              <a:rPr lang="zh-CN" altLang="zh-CN" sz="2000" dirty="0"/>
              <a:t>国内采用</a:t>
            </a:r>
            <a:r>
              <a:rPr lang="en-US" altLang="zh-CN" sz="2000" dirty="0"/>
              <a:t>Hadoop</a:t>
            </a:r>
            <a:r>
              <a:rPr lang="zh-CN" altLang="zh-CN" sz="2000" dirty="0"/>
              <a:t>的公司主要有百度、淘宝、网易、华为、中国移动等，其中，淘宝的</a:t>
            </a:r>
            <a:r>
              <a:rPr lang="en-US" altLang="zh-CN" sz="2000" dirty="0"/>
              <a:t>Hadoop</a:t>
            </a:r>
            <a:r>
              <a:rPr lang="zh-CN" altLang="zh-CN" sz="2000" dirty="0"/>
              <a:t>集群比较大</a:t>
            </a:r>
            <a:endParaRPr lang="zh-CN" altLang="zh-CN" sz="20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700" dirty="0"/>
              <a:t>3.4 </a:t>
            </a:r>
            <a:r>
              <a:rPr lang="en-US" altLang="zh-CN" sz="3700" dirty="0"/>
              <a:t>Hadoop</a:t>
            </a:r>
            <a:r>
              <a:rPr lang="zh-CN" altLang="en-US" sz="3700" dirty="0"/>
              <a:t>的应用现状</a:t>
            </a:r>
            <a:endParaRPr lang="en-US" sz="3700" dirty="0"/>
          </a:p>
        </p:txBody>
      </p:sp>
      <p:sp>
        <p:nvSpPr>
          <p:cNvPr id="3" name="内容占位符 2"/>
          <p:cNvSpPr>
            <a:spLocks noGrp="1"/>
          </p:cNvSpPr>
          <p:nvPr>
            <p:ph idx="1"/>
          </p:nvPr>
        </p:nvSpPr>
        <p:spPr/>
        <p:txBody>
          <a:bodyPr/>
          <a:lstStyle/>
          <a:p>
            <a:pPr>
              <a:buFont typeface="Arial" panose="020B0604020202020204" pitchFamily="34" charset="0"/>
              <a:buChar char="•"/>
            </a:pPr>
            <a:r>
              <a:rPr lang="en-US" altLang="zh-CN" sz="2000" dirty="0">
                <a:latin typeface="Times New Roman" panose="02020603050405020304" pitchFamily="18" charset="0"/>
                <a:ea typeface="黑体" panose="02010609060101010101" pitchFamily="49" charset="-122"/>
              </a:rPr>
              <a:t> </a:t>
            </a:r>
            <a:r>
              <a:rPr lang="en-US" altLang="zh-CN" sz="2000" dirty="0"/>
              <a:t>Hadoop</a:t>
            </a:r>
            <a:r>
              <a:rPr lang="zh-CN" altLang="zh-CN" sz="2000" dirty="0"/>
              <a:t>凭借其突出的优势，已经在各个领域得到了广泛的应用，而互联网领域是其应用的主阵地</a:t>
            </a:r>
            <a:endParaRPr lang="zh-CN" altLang="zh-CN" sz="2000" dirty="0"/>
          </a:p>
          <a:p>
            <a:pPr>
              <a:buFont typeface="Arial" panose="020B0604020202020204" pitchFamily="34" charset="0"/>
              <a:buChar char="•"/>
            </a:pPr>
            <a:r>
              <a:rPr lang="en-US" altLang="zh-CN" sz="2000" dirty="0"/>
              <a:t> 2007</a:t>
            </a:r>
            <a:r>
              <a:rPr lang="zh-CN" altLang="zh-CN" sz="2000" dirty="0"/>
              <a:t>年，雅虎在</a:t>
            </a:r>
            <a:r>
              <a:rPr lang="en-US" altLang="zh-CN" sz="2000" dirty="0"/>
              <a:t>Sunnyvale</a:t>
            </a:r>
            <a:r>
              <a:rPr lang="zh-CN" altLang="zh-CN" sz="2000" dirty="0"/>
              <a:t>总部建立了</a:t>
            </a:r>
            <a:r>
              <a:rPr lang="en-US" altLang="zh-CN" sz="2000" dirty="0"/>
              <a:t>M45——</a:t>
            </a:r>
            <a:r>
              <a:rPr lang="zh-CN" altLang="zh-CN" sz="2000" dirty="0"/>
              <a:t>一个包含了</a:t>
            </a:r>
            <a:r>
              <a:rPr lang="en-US" altLang="zh-CN" sz="2000" dirty="0"/>
              <a:t>4000</a:t>
            </a:r>
            <a:r>
              <a:rPr lang="zh-CN" altLang="zh-CN" sz="2000" dirty="0"/>
              <a:t>个处理器和</a:t>
            </a:r>
            <a:r>
              <a:rPr lang="en-US" altLang="zh-CN" sz="2000" dirty="0"/>
              <a:t>1.5PB</a:t>
            </a:r>
            <a:r>
              <a:rPr lang="zh-CN" altLang="zh-CN" sz="2000" dirty="0"/>
              <a:t>容量的</a:t>
            </a:r>
            <a:r>
              <a:rPr lang="en-US" altLang="zh-CN" sz="2000" dirty="0"/>
              <a:t>Hadoop</a:t>
            </a:r>
            <a:r>
              <a:rPr lang="zh-CN" altLang="zh-CN" sz="2000" dirty="0"/>
              <a:t>集群系统</a:t>
            </a:r>
            <a:endParaRPr lang="zh-CN" altLang="zh-CN" sz="2000" dirty="0"/>
          </a:p>
          <a:p>
            <a:pPr>
              <a:buFont typeface="Arial" panose="020B0604020202020204" pitchFamily="34" charset="0"/>
              <a:buChar char="•"/>
            </a:pPr>
            <a:r>
              <a:rPr lang="en-US" altLang="zh-CN" sz="2000" dirty="0"/>
              <a:t> Facebook</a:t>
            </a:r>
            <a:r>
              <a:rPr lang="zh-CN" altLang="zh-CN" sz="2000" dirty="0"/>
              <a:t>作为全球知名的社交网站，</a:t>
            </a:r>
            <a:r>
              <a:rPr lang="en-US" altLang="zh-CN" sz="2000" dirty="0"/>
              <a:t>Hadoop</a:t>
            </a:r>
            <a:r>
              <a:rPr lang="zh-CN" altLang="zh-CN" sz="2000" dirty="0"/>
              <a:t>是非常理想的选择，</a:t>
            </a:r>
            <a:r>
              <a:rPr lang="en-US" altLang="zh-CN" sz="2000" dirty="0"/>
              <a:t>Facebook</a:t>
            </a:r>
            <a:r>
              <a:rPr lang="zh-CN" altLang="zh-CN" sz="2000" dirty="0"/>
              <a:t>主要将</a:t>
            </a:r>
            <a:r>
              <a:rPr lang="en-US" altLang="zh-CN" sz="2000" dirty="0"/>
              <a:t>Hadoop</a:t>
            </a:r>
            <a:r>
              <a:rPr lang="zh-CN" altLang="zh-CN" sz="2000" dirty="0"/>
              <a:t>平台用于日志处理、推荐系统和数据仓库等方面</a:t>
            </a:r>
            <a:endParaRPr lang="zh-CN" altLang="zh-CN" sz="2000" dirty="0"/>
          </a:p>
          <a:p>
            <a:pPr>
              <a:buFont typeface="Arial" panose="020B0604020202020204" pitchFamily="34" charset="0"/>
              <a:buChar char="•"/>
            </a:pPr>
            <a:r>
              <a:rPr lang="en-US" altLang="zh-CN" sz="2000" dirty="0"/>
              <a:t> </a:t>
            </a:r>
            <a:r>
              <a:rPr lang="zh-CN" altLang="zh-CN" sz="2000" dirty="0"/>
              <a:t>国内采用</a:t>
            </a:r>
            <a:r>
              <a:rPr lang="en-US" altLang="zh-CN" sz="2000" dirty="0"/>
              <a:t>Hadoop</a:t>
            </a:r>
            <a:r>
              <a:rPr lang="zh-CN" altLang="zh-CN" sz="2000" dirty="0"/>
              <a:t>的公司主要有百度、淘宝、网易、华为、中国移动等，其中，淘宝的</a:t>
            </a:r>
            <a:r>
              <a:rPr lang="en-US" altLang="zh-CN" sz="2000" dirty="0"/>
              <a:t>Hadoop</a:t>
            </a:r>
            <a:r>
              <a:rPr lang="zh-CN" altLang="zh-CN" sz="2000" dirty="0"/>
              <a:t>集群比较大</a:t>
            </a:r>
            <a:endParaRPr lang="zh-CN" altLang="zh-CN" sz="20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4"/>
          <p:cNvPicPr>
            <a:picLocks noChangeAspect="1"/>
          </p:cNvPicPr>
          <p:nvPr/>
        </p:nvPicPr>
        <p:blipFill>
          <a:blip r:embed="rId1"/>
          <a:stretch>
            <a:fillRect/>
          </a:stretch>
        </p:blipFill>
        <p:spPr>
          <a:xfrm>
            <a:off x="1376912" y="251160"/>
            <a:ext cx="9436316" cy="6034583"/>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3.5 Hadoop</a:t>
            </a:r>
            <a:r>
              <a:rPr lang="zh-CN" altLang="en-US" dirty="0"/>
              <a:t>的核心组成</a:t>
            </a:r>
            <a:endParaRPr lang="en-US" dirty="0"/>
          </a:p>
        </p:txBody>
      </p:sp>
      <p:sp>
        <p:nvSpPr>
          <p:cNvPr id="3" name="内容占位符 2"/>
          <p:cNvSpPr>
            <a:spLocks noGrp="1"/>
          </p:cNvSpPr>
          <p:nvPr>
            <p:ph idx="1"/>
          </p:nvPr>
        </p:nvSpPr>
        <p:spPr/>
        <p:txBody>
          <a:bodyPr/>
          <a:lstStyle/>
          <a:p>
            <a:r>
              <a:rPr lang="en-US" altLang="zh-CN" sz="2500" dirty="0"/>
              <a:t>Hadoop </a:t>
            </a:r>
            <a:r>
              <a:rPr lang="zh-CN" altLang="en-US" sz="2500" dirty="0"/>
              <a:t>的两大核心是</a:t>
            </a:r>
            <a:r>
              <a:rPr lang="en-US" altLang="zh-CN" sz="2500" b="1" dirty="0">
                <a:solidFill>
                  <a:srgbClr val="FF0000"/>
                </a:solidFill>
              </a:rPr>
              <a:t>HDFS</a:t>
            </a:r>
            <a:r>
              <a:rPr lang="zh-CN" altLang="en-US" sz="2500" b="1" dirty="0">
                <a:solidFill>
                  <a:srgbClr val="FF0000"/>
                </a:solidFill>
              </a:rPr>
              <a:t>和</a:t>
            </a:r>
            <a:r>
              <a:rPr lang="en-US" altLang="zh-CN" sz="2500" b="1" dirty="0" err="1">
                <a:solidFill>
                  <a:srgbClr val="FF0000"/>
                </a:solidFill>
              </a:rPr>
              <a:t>MapReduce</a:t>
            </a:r>
            <a:r>
              <a:rPr lang="zh-CN" altLang="en-US" sz="2500" dirty="0"/>
              <a:t>。整个的</a:t>
            </a:r>
            <a:r>
              <a:rPr lang="en-US" altLang="zh-CN" sz="2500" dirty="0"/>
              <a:t>Hadoop </a:t>
            </a:r>
            <a:r>
              <a:rPr lang="zh-CN" altLang="en-US" sz="2500" dirty="0"/>
              <a:t>的体系结构主要通过</a:t>
            </a:r>
            <a:r>
              <a:rPr lang="en-US" altLang="zh-CN" sz="2500" dirty="0"/>
              <a:t>HDFS</a:t>
            </a:r>
            <a:r>
              <a:rPr lang="zh-CN" altLang="en-US" sz="2500" dirty="0"/>
              <a:t>实现分布式存储的底层支持，通过</a:t>
            </a:r>
            <a:r>
              <a:rPr lang="en-US" altLang="zh-CN" sz="2500" dirty="0" err="1"/>
              <a:t>MapReduce</a:t>
            </a:r>
            <a:r>
              <a:rPr lang="en-US" altLang="zh-CN" sz="2500" dirty="0"/>
              <a:t> </a:t>
            </a:r>
            <a:r>
              <a:rPr lang="zh-CN" altLang="en-US" sz="2500" dirty="0"/>
              <a:t>实现分布式并行处理的程序支持。</a:t>
            </a:r>
            <a:endParaRPr lang="en-US" sz="25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adoop-architectur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24640" y="326888"/>
            <a:ext cx="10182225" cy="56578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第一章 绪论</a:t>
            </a:r>
            <a:endParaRPr lang="en-US" dirty="0"/>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lenovo\appdata\roaming\360se6\User Data\temp\001Yakwlzy6GGnsxiqT23&amp;69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82374" y="1366554"/>
            <a:ext cx="8135293" cy="4743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700" dirty="0"/>
              <a:t>3.6 Hadoop</a:t>
            </a:r>
            <a:r>
              <a:rPr lang="zh-CN" altLang="en-US" sz="3700" dirty="0"/>
              <a:t>的生态系统</a:t>
            </a:r>
            <a:endParaRPr lang="en-US" sz="3700" dirty="0"/>
          </a:p>
        </p:txBody>
      </p:sp>
      <p:sp>
        <p:nvSpPr>
          <p:cNvPr id="3" name="内容占位符 2"/>
          <p:cNvSpPr>
            <a:spLocks noGrp="1"/>
          </p:cNvSpPr>
          <p:nvPr>
            <p:ph idx="1"/>
          </p:nvPr>
        </p:nvSpPr>
        <p:spPr/>
        <p:txBody>
          <a:bodyPr/>
          <a:lstStyle/>
          <a:p>
            <a:r>
              <a:rPr lang="zh-CN" altLang="en-US" dirty="0"/>
              <a:t>在</a:t>
            </a:r>
            <a:r>
              <a:rPr lang="en-US" altLang="zh-CN" dirty="0"/>
              <a:t>Hadoop</a:t>
            </a:r>
            <a:r>
              <a:rPr lang="zh-CN" altLang="en-US" dirty="0"/>
              <a:t>上还有</a:t>
            </a:r>
            <a:r>
              <a:rPr lang="en-US" altLang="zh-CN" dirty="0"/>
              <a:t>Hive </a:t>
            </a:r>
            <a:r>
              <a:rPr lang="zh-CN" altLang="en-US" dirty="0"/>
              <a:t>、</a:t>
            </a:r>
            <a:r>
              <a:rPr lang="en-US" altLang="zh-CN" dirty="0" err="1"/>
              <a:t>Hbase</a:t>
            </a:r>
            <a:r>
              <a:rPr lang="en-US" altLang="zh-CN" dirty="0"/>
              <a:t> </a:t>
            </a:r>
            <a:r>
              <a:rPr lang="zh-CN" altLang="en-US" dirty="0"/>
              <a:t>、</a:t>
            </a:r>
            <a:r>
              <a:rPr lang="en-US" altLang="zh-CN" dirty="0"/>
              <a:t>Pig </a:t>
            </a:r>
            <a:r>
              <a:rPr lang="zh-CN" altLang="en-US" dirty="0"/>
              <a:t>、</a:t>
            </a:r>
            <a:r>
              <a:rPr lang="en-US" altLang="zh-CN" dirty="0"/>
              <a:t>Zookeeper </a:t>
            </a:r>
            <a:r>
              <a:rPr lang="zh-CN" altLang="en-US" dirty="0"/>
              <a:t>等项目：其中</a:t>
            </a:r>
            <a:r>
              <a:rPr lang="en-US" altLang="zh-CN" dirty="0"/>
              <a:t>Hive </a:t>
            </a:r>
            <a:r>
              <a:rPr lang="zh-CN" altLang="en-US" dirty="0"/>
              <a:t>是建立在</a:t>
            </a:r>
            <a:r>
              <a:rPr lang="en-US" altLang="zh-CN" dirty="0"/>
              <a:t>Hadoop </a:t>
            </a:r>
            <a:r>
              <a:rPr lang="zh-CN" altLang="en-US" dirty="0"/>
              <a:t>的数据仓库，它提供了类</a:t>
            </a:r>
            <a:r>
              <a:rPr lang="en-US" altLang="zh-CN" dirty="0"/>
              <a:t>SQL</a:t>
            </a:r>
            <a:r>
              <a:rPr lang="zh-CN" altLang="en-US" dirty="0"/>
              <a:t>语句来实现对</a:t>
            </a:r>
            <a:r>
              <a:rPr lang="en-US" altLang="zh-CN" dirty="0"/>
              <a:t>Hadoop</a:t>
            </a:r>
            <a:r>
              <a:rPr lang="zh-CN" altLang="en-US" dirty="0"/>
              <a:t>文件中的数据进行整理、特殊查询和分析存储，避免了用户进行大量的编码工作；</a:t>
            </a:r>
            <a:r>
              <a:rPr lang="en-US" altLang="zh-CN" dirty="0" err="1"/>
              <a:t>Hbase</a:t>
            </a:r>
            <a:r>
              <a:rPr lang="en-US" altLang="zh-CN" dirty="0"/>
              <a:t> </a:t>
            </a:r>
            <a:r>
              <a:rPr lang="zh-CN" altLang="en-US" dirty="0"/>
              <a:t>是一个分布式的面向列的开源数据库，主要用于需要随机访问、实时读写的大数据；</a:t>
            </a:r>
            <a:r>
              <a:rPr lang="en-US" altLang="zh-CN" dirty="0"/>
              <a:t>Pig </a:t>
            </a:r>
            <a:r>
              <a:rPr lang="zh-CN" altLang="en-US" dirty="0"/>
              <a:t>是一个对大型数据集进行分析、评估的平台，它最突出 的优势是它的结构能够经受住高度并行化的检验，这一功能使得它能处理大型的数据集；</a:t>
            </a:r>
            <a:r>
              <a:rPr lang="en-US" altLang="zh-CN" dirty="0" err="1"/>
              <a:t>ZooKeeper</a:t>
            </a:r>
            <a:r>
              <a:rPr lang="zh-CN" altLang="en-US" dirty="0"/>
              <a:t>是 一个分布式的，开放源码的分布式应用程序协调服务，是</a:t>
            </a:r>
            <a:r>
              <a:rPr lang="en-US" altLang="zh-CN" dirty="0"/>
              <a:t>Hadoop</a:t>
            </a:r>
            <a:r>
              <a:rPr lang="zh-CN" altLang="en-US" dirty="0"/>
              <a:t>和</a:t>
            </a:r>
            <a:r>
              <a:rPr lang="en-US" altLang="zh-CN" dirty="0" err="1"/>
              <a:t>Hbase</a:t>
            </a:r>
            <a:r>
              <a:rPr lang="zh-CN" altLang="en-US" dirty="0"/>
              <a:t>的重要组件，它是一个为分布式应用提供一致性服务的软件，提供的功能包括：配置维护、名字服务、分布式同步、组服务等。</a:t>
            </a:r>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20545" y="177602"/>
            <a:ext cx="7772400" cy="60864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nvGraphicFramePr>
        <p:xfrm>
          <a:off x="1242916" y="741815"/>
          <a:ext cx="8621703" cy="5277478"/>
        </p:xfrm>
        <a:graphic>
          <a:graphicData uri="http://schemas.openxmlformats.org/drawingml/2006/table">
            <a:tbl>
              <a:tblPr firstRow="1" bandRow="1">
                <a:tableStyleId>{5C22544A-7EE6-4342-B048-85BDC9FD1C3A}</a:tableStyleId>
              </a:tblPr>
              <a:tblGrid>
                <a:gridCol w="1423767"/>
                <a:gridCol w="7197936"/>
              </a:tblGrid>
              <a:tr h="306187">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dirty="0"/>
                        <a:t>组件</a:t>
                      </a:r>
                      <a:endParaRPr lang="en-US" altLang="zh-CN" sz="1200" dirty="0"/>
                    </a:p>
                  </a:txBody>
                  <a:tcPr marT="45713" marB="45713"/>
                </a:tc>
                <a:tc>
                  <a:txBody>
                    <a:bodyPr/>
                    <a:lstStyle/>
                    <a:p>
                      <a:pPr algn="ctr"/>
                      <a:r>
                        <a:rPr lang="zh-CN" altLang="en-US" sz="1200" dirty="0"/>
                        <a:t>功能</a:t>
                      </a:r>
                      <a:endParaRPr lang="zh-CN" altLang="en-US" sz="1200" dirty="0"/>
                    </a:p>
                  </a:txBody>
                  <a:tcPr marT="45713" marB="45713"/>
                </a:tc>
              </a:tr>
              <a:tr h="306187">
                <a:tc>
                  <a:txBody>
                    <a:bodyPr/>
                    <a:lstStyle/>
                    <a:p>
                      <a:r>
                        <a:rPr lang="en-US" altLang="zh-CN" sz="1200" dirty="0"/>
                        <a:t>HDFS</a:t>
                      </a:r>
                      <a:endParaRPr lang="zh-CN" altLang="en-US" sz="1200" dirty="0"/>
                    </a:p>
                  </a:txBody>
                  <a:tcPr marT="45713" marB="45713"/>
                </a:tc>
                <a:tc>
                  <a:txBody>
                    <a:bodyPr/>
                    <a:lstStyle/>
                    <a:p>
                      <a:r>
                        <a:rPr lang="zh-CN" altLang="en-US" sz="1200" dirty="0"/>
                        <a:t>分布式文件系统</a:t>
                      </a:r>
                      <a:endParaRPr lang="zh-CN" altLang="en-US" sz="1200" dirty="0"/>
                    </a:p>
                  </a:txBody>
                  <a:tcPr marT="45713" marB="45713"/>
                </a:tc>
              </a:tr>
              <a:tr h="306187">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dirty="0" err="1"/>
                        <a:t>MapReduce</a:t>
                      </a:r>
                      <a:endParaRPr lang="zh-CN" altLang="en-US" sz="1200" dirty="0"/>
                    </a:p>
                  </a:txBody>
                  <a:tcPr marT="45713" marB="45713"/>
                </a:tc>
                <a:tc>
                  <a:txBody>
                    <a:bodyPr/>
                    <a:lstStyle/>
                    <a:p>
                      <a:r>
                        <a:rPr lang="zh-CN" altLang="en-US" sz="1200" dirty="0"/>
                        <a:t>分布式并行编程模型</a:t>
                      </a:r>
                      <a:endParaRPr lang="zh-CN" altLang="en-US" sz="1200" dirty="0"/>
                    </a:p>
                  </a:txBody>
                  <a:tcPr marT="45713" marB="45713"/>
                </a:tc>
              </a:tr>
              <a:tr h="306187">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dirty="0"/>
                        <a:t>YARN</a:t>
                      </a:r>
                      <a:endParaRPr lang="en-US" altLang="zh-CN" sz="1200" dirty="0"/>
                    </a:p>
                  </a:txBody>
                  <a:tcPr marT="45713" marB="45713"/>
                </a:tc>
                <a:tc>
                  <a:txBody>
                    <a:bodyPr/>
                    <a:lstStyle/>
                    <a:p>
                      <a:r>
                        <a:rPr lang="zh-CN" altLang="en-US" sz="1200" dirty="0"/>
                        <a:t>资源管理和调度器</a:t>
                      </a:r>
                      <a:endParaRPr lang="zh-CN" altLang="en-US" sz="1200" dirty="0"/>
                    </a:p>
                  </a:txBody>
                  <a:tcPr marT="45713" marB="45713"/>
                </a:tc>
              </a:tr>
              <a:tr h="306187">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dirty="0" err="1"/>
                        <a:t>Tez</a:t>
                      </a:r>
                      <a:endParaRPr lang="en-US" altLang="zh-CN" sz="1200" dirty="0"/>
                    </a:p>
                  </a:txBody>
                  <a:tcPr marT="45713" marB="45713"/>
                </a:tc>
                <a:tc>
                  <a:txBody>
                    <a:bodyPr/>
                    <a:lstStyle/>
                    <a:p>
                      <a:r>
                        <a:rPr lang="zh-CN" altLang="en-US" sz="1200" dirty="0"/>
                        <a:t>运行在</a:t>
                      </a:r>
                      <a:r>
                        <a:rPr lang="en-US" altLang="zh-CN" sz="1200" dirty="0"/>
                        <a:t>YARN</a:t>
                      </a:r>
                      <a:r>
                        <a:rPr lang="zh-CN" altLang="en-US" sz="1200" dirty="0"/>
                        <a:t>之上的下一代</a:t>
                      </a:r>
                      <a:r>
                        <a:rPr lang="en-US" altLang="zh-CN" sz="1200" dirty="0" err="1"/>
                        <a:t>Hadoop</a:t>
                      </a:r>
                      <a:r>
                        <a:rPr lang="zh-CN" altLang="en-US" sz="1200" dirty="0"/>
                        <a:t>查询处理框架</a:t>
                      </a:r>
                      <a:endParaRPr lang="zh-CN" altLang="en-US" sz="1200" dirty="0"/>
                    </a:p>
                  </a:txBody>
                  <a:tcPr marT="45713" marB="45713"/>
                </a:tc>
              </a:tr>
              <a:tr h="306187">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dirty="0"/>
                        <a:t>Hive</a:t>
                      </a:r>
                      <a:endParaRPr lang="en-US" altLang="zh-CN" sz="1200" dirty="0"/>
                    </a:p>
                  </a:txBody>
                  <a:tcPr marT="45713" marB="45713"/>
                </a:tc>
                <a:tc>
                  <a:txBody>
                    <a:bodyPr/>
                    <a:lstStyle/>
                    <a:p>
                      <a:r>
                        <a:rPr lang="en-US" altLang="zh-CN" sz="1200" dirty="0" err="1"/>
                        <a:t>Hadoop</a:t>
                      </a:r>
                      <a:r>
                        <a:rPr lang="zh-CN" altLang="en-US" sz="1200" dirty="0"/>
                        <a:t>上的数据仓库</a:t>
                      </a:r>
                      <a:endParaRPr lang="zh-CN" altLang="en-US" sz="1200" dirty="0"/>
                    </a:p>
                  </a:txBody>
                  <a:tcPr marT="45713" marB="45713"/>
                </a:tc>
              </a:tr>
              <a:tr h="306187">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dirty="0" err="1"/>
                        <a:t>HBase</a:t>
                      </a:r>
                      <a:endParaRPr lang="en-US" altLang="zh-CN" sz="1200" dirty="0"/>
                    </a:p>
                  </a:txBody>
                  <a:tcPr marT="45713" marB="45713"/>
                </a:tc>
                <a:tc>
                  <a:txBody>
                    <a:bodyPr/>
                    <a:lstStyle/>
                    <a:p>
                      <a:r>
                        <a:rPr lang="en-US" altLang="zh-CN" sz="1200" dirty="0" err="1"/>
                        <a:t>Hadoop</a:t>
                      </a:r>
                      <a:r>
                        <a:rPr lang="zh-CN" altLang="en-US" sz="1200" dirty="0"/>
                        <a:t>上的非关系型的分布式数据库</a:t>
                      </a:r>
                      <a:endParaRPr lang="zh-CN" altLang="en-US" sz="1200" dirty="0"/>
                    </a:p>
                  </a:txBody>
                  <a:tcPr marT="45713" marB="45713"/>
                </a:tc>
              </a:tr>
              <a:tr h="306187">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dirty="0"/>
                        <a:t>Pig</a:t>
                      </a:r>
                      <a:endParaRPr lang="en-US" altLang="zh-CN" sz="1200" dirty="0"/>
                    </a:p>
                  </a:txBody>
                  <a:tcPr marT="45713" marB="45713"/>
                </a:tc>
                <a:tc>
                  <a:txBody>
                    <a:bodyPr/>
                    <a:lstStyle/>
                    <a:p>
                      <a:r>
                        <a:rPr lang="zh-CN" altLang="en-US" sz="1200" dirty="0"/>
                        <a:t>一个基于</a:t>
                      </a:r>
                      <a:r>
                        <a:rPr lang="en-US" altLang="zh-CN" sz="1200" dirty="0" err="1"/>
                        <a:t>Hadoop</a:t>
                      </a:r>
                      <a:r>
                        <a:rPr lang="zh-CN" altLang="en-US" sz="1200" dirty="0"/>
                        <a:t>的大规模数据分析平台，提供类似</a:t>
                      </a:r>
                      <a:r>
                        <a:rPr lang="en-US" altLang="zh-CN" sz="1200" dirty="0"/>
                        <a:t>SQL</a:t>
                      </a:r>
                      <a:r>
                        <a:rPr lang="zh-CN" altLang="en-US" sz="1200" dirty="0"/>
                        <a:t>的查询语言</a:t>
                      </a:r>
                      <a:r>
                        <a:rPr lang="en-US" altLang="zh-CN" sz="1200" dirty="0"/>
                        <a:t>Pig Latin</a:t>
                      </a:r>
                      <a:endParaRPr lang="zh-CN" altLang="en-US" sz="1200" dirty="0"/>
                    </a:p>
                  </a:txBody>
                  <a:tcPr marT="45713" marB="45713"/>
                </a:tc>
              </a:tr>
              <a:tr h="306187">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dirty="0" err="1"/>
                        <a:t>Sqoop</a:t>
                      </a:r>
                      <a:endParaRPr lang="en-US" altLang="zh-CN" sz="1200" dirty="0"/>
                    </a:p>
                  </a:txBody>
                  <a:tcPr marT="45713" marB="45713"/>
                </a:tc>
                <a:tc>
                  <a:txBody>
                    <a:bodyPr/>
                    <a:lstStyle/>
                    <a:p>
                      <a:r>
                        <a:rPr lang="zh-CN" altLang="en-US" sz="1200" dirty="0"/>
                        <a:t>用于在</a:t>
                      </a:r>
                      <a:r>
                        <a:rPr lang="en-US" altLang="zh-CN" sz="1200" dirty="0" err="1"/>
                        <a:t>Hadoop</a:t>
                      </a:r>
                      <a:r>
                        <a:rPr lang="zh-CN" altLang="en-US" sz="1200" dirty="0"/>
                        <a:t>与传统数据库之间进行数据传递</a:t>
                      </a:r>
                      <a:endParaRPr lang="zh-CN" altLang="en-US" sz="1200" dirty="0"/>
                    </a:p>
                  </a:txBody>
                  <a:tcPr marT="45713" marB="45713"/>
                </a:tc>
              </a:tr>
              <a:tr h="306187">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dirty="0" err="1"/>
                        <a:t>Oozie</a:t>
                      </a:r>
                      <a:endParaRPr lang="en-US" altLang="zh-CN" sz="1200" dirty="0"/>
                    </a:p>
                  </a:txBody>
                  <a:tcPr marT="45713" marB="45713"/>
                </a:tc>
                <a:tc>
                  <a:txBody>
                    <a:bodyPr/>
                    <a:lstStyle/>
                    <a:p>
                      <a:r>
                        <a:rPr lang="en-US" altLang="zh-CN" sz="1200" dirty="0" err="1"/>
                        <a:t>Hadoop</a:t>
                      </a:r>
                      <a:r>
                        <a:rPr lang="zh-CN" altLang="en-US" sz="1200" dirty="0"/>
                        <a:t>上的工作流管理系统</a:t>
                      </a:r>
                      <a:endParaRPr lang="zh-CN" altLang="en-US" sz="1200" dirty="0"/>
                    </a:p>
                  </a:txBody>
                  <a:tcPr marT="45713" marB="45713"/>
                </a:tc>
              </a:tr>
              <a:tr h="306187">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dirty="0"/>
                        <a:t>Zookeeper</a:t>
                      </a:r>
                      <a:endParaRPr lang="en-US" altLang="zh-CN" sz="1200" dirty="0"/>
                    </a:p>
                  </a:txBody>
                  <a:tcPr marT="45713" marB="45713"/>
                </a:tc>
                <a:tc>
                  <a:txBody>
                    <a:bodyPr/>
                    <a:lstStyle/>
                    <a:p>
                      <a:r>
                        <a:rPr lang="zh-CN" altLang="en-US" sz="1200" dirty="0"/>
                        <a:t>提供分布式协调一致性服务</a:t>
                      </a:r>
                      <a:endParaRPr lang="zh-CN" altLang="en-US" sz="1200" dirty="0"/>
                    </a:p>
                  </a:txBody>
                  <a:tcPr marT="45713" marB="45713"/>
                </a:tc>
              </a:tr>
              <a:tr h="306187">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dirty="0"/>
                        <a:t>Storm</a:t>
                      </a:r>
                      <a:endParaRPr lang="en-US" altLang="zh-CN" sz="1200" dirty="0"/>
                    </a:p>
                  </a:txBody>
                  <a:tcPr marT="45713" marB="45713"/>
                </a:tc>
                <a:tc>
                  <a:txBody>
                    <a:bodyPr/>
                    <a:lstStyle/>
                    <a:p>
                      <a:r>
                        <a:rPr lang="zh-CN" altLang="en-US" sz="1200" dirty="0"/>
                        <a:t>流计算框架</a:t>
                      </a:r>
                      <a:endParaRPr lang="zh-CN" altLang="en-US" sz="1200" dirty="0"/>
                    </a:p>
                  </a:txBody>
                  <a:tcPr marT="45713" marB="45713"/>
                </a:tc>
              </a:tr>
              <a:tr h="472036">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dirty="0"/>
                        <a:t>Flume</a:t>
                      </a:r>
                      <a:endParaRPr lang="en-US" altLang="zh-CN" sz="1200" dirty="0"/>
                    </a:p>
                  </a:txBody>
                  <a:tcPr marT="45713" marB="45713"/>
                </a:tc>
                <a:tc>
                  <a:txBody>
                    <a:bodyPr/>
                    <a:lstStyle/>
                    <a:p>
                      <a:r>
                        <a:rPr lang="zh-CN" altLang="en-US" sz="1200" dirty="0"/>
                        <a:t>一个高可用的，高可靠的，分布式的海量日志采集、聚合和传输的系统</a:t>
                      </a:r>
                      <a:endParaRPr lang="zh-CN" altLang="en-US" sz="1200" dirty="0"/>
                    </a:p>
                  </a:txBody>
                  <a:tcPr marT="45713" marB="45713"/>
                </a:tc>
              </a:tr>
              <a:tr h="510322">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dirty="0" err="1"/>
                        <a:t>Ambari</a:t>
                      </a:r>
                      <a:endParaRPr lang="en-US" altLang="zh-CN" sz="1200" dirty="0"/>
                    </a:p>
                  </a:txBody>
                  <a:tcPr marT="45713" marB="45713"/>
                </a:tc>
                <a:tc>
                  <a:txBody>
                    <a:bodyPr/>
                    <a:lstStyle/>
                    <a:p>
                      <a:r>
                        <a:rPr lang="en-US" altLang="zh-CN" sz="1200" dirty="0" err="1"/>
                        <a:t>Hadoop</a:t>
                      </a:r>
                      <a:r>
                        <a:rPr lang="zh-CN" altLang="en-US" sz="1200" dirty="0"/>
                        <a:t>快速部署工具，支持</a:t>
                      </a:r>
                      <a:r>
                        <a:rPr lang="en-US" altLang="zh-CN" sz="1200" dirty="0"/>
                        <a:t>Apache </a:t>
                      </a:r>
                      <a:r>
                        <a:rPr lang="en-US" altLang="zh-CN" sz="1200" dirty="0" err="1"/>
                        <a:t>Hadoop</a:t>
                      </a:r>
                      <a:r>
                        <a:rPr lang="zh-CN" altLang="en-US" sz="1200" dirty="0"/>
                        <a:t>集群的供应、管理和监控</a:t>
                      </a:r>
                      <a:endParaRPr lang="en-US" altLang="zh-CN" sz="1200" dirty="0"/>
                    </a:p>
                    <a:p>
                      <a:endParaRPr lang="zh-CN" altLang="en-US" sz="1200" dirty="0"/>
                    </a:p>
                  </a:txBody>
                  <a:tcPr marT="45713" marB="45713"/>
                </a:tc>
              </a:tr>
              <a:tr h="306187">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dirty="0"/>
                        <a:t>Kafka</a:t>
                      </a:r>
                      <a:endParaRPr lang="en-US" altLang="zh-CN" sz="1200" dirty="0"/>
                    </a:p>
                  </a:txBody>
                  <a:tcPr marT="45713" marB="45713"/>
                </a:tc>
                <a:tc>
                  <a:txBody>
                    <a:bodyPr/>
                    <a:lstStyle/>
                    <a:p>
                      <a:r>
                        <a:rPr lang="zh-CN" altLang="en-US" sz="1200" dirty="0"/>
                        <a:t>一种高吞吐量的分布式发布订阅消息系统，可以处理消费者规模的网站中的所有动作流数据</a:t>
                      </a:r>
                      <a:endParaRPr lang="zh-CN" altLang="en-US" sz="1200" dirty="0"/>
                    </a:p>
                  </a:txBody>
                  <a:tcPr marT="45713" marB="45713"/>
                </a:tc>
              </a:tr>
              <a:tr h="314689">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dk1"/>
                          </a:solidFill>
                          <a:latin typeface="+mn-lt"/>
                          <a:ea typeface="+mn-ea"/>
                          <a:cs typeface="+mn-cs"/>
                        </a:rPr>
                        <a:t>Spark</a:t>
                      </a:r>
                      <a:endParaRPr lang="en-US" altLang="zh-CN" sz="1200" kern="1200" dirty="0">
                        <a:solidFill>
                          <a:schemeClr val="dk1"/>
                        </a:solidFill>
                        <a:latin typeface="+mn-lt"/>
                        <a:ea typeface="+mn-ea"/>
                        <a:cs typeface="+mn-cs"/>
                      </a:endParaRPr>
                    </a:p>
                  </a:txBody>
                  <a:tcPr marT="45713" marB="45713"/>
                </a:tc>
                <a:tc>
                  <a:txBody>
                    <a:bodyPr/>
                    <a:lstStyle/>
                    <a:p>
                      <a:r>
                        <a:rPr lang="zh-CN" altLang="en-US" sz="1200" kern="1200" dirty="0">
                          <a:solidFill>
                            <a:schemeClr val="dk1"/>
                          </a:solidFill>
                          <a:latin typeface="+mn-lt"/>
                          <a:ea typeface="+mn-ea"/>
                          <a:cs typeface="+mn-cs"/>
                        </a:rPr>
                        <a:t>类似于</a:t>
                      </a:r>
                      <a:r>
                        <a:rPr lang="en-US" altLang="zh-CN" sz="1200" kern="1200" dirty="0" err="1">
                          <a:solidFill>
                            <a:schemeClr val="dk1"/>
                          </a:solidFill>
                          <a:latin typeface="+mn-lt"/>
                          <a:ea typeface="+mn-ea"/>
                          <a:cs typeface="+mn-cs"/>
                        </a:rPr>
                        <a:t>Hadoop</a:t>
                      </a:r>
                      <a:r>
                        <a:rPr lang="en-US" altLang="zh-CN" sz="1200" kern="1200" dirty="0">
                          <a:solidFill>
                            <a:schemeClr val="dk1"/>
                          </a:solidFill>
                          <a:latin typeface="+mn-lt"/>
                          <a:ea typeface="+mn-ea"/>
                          <a:cs typeface="+mn-cs"/>
                        </a:rPr>
                        <a:t> </a:t>
                      </a:r>
                      <a:r>
                        <a:rPr lang="en-US" altLang="zh-CN" sz="1200" kern="1200" dirty="0" err="1">
                          <a:solidFill>
                            <a:schemeClr val="dk1"/>
                          </a:solidFill>
                          <a:latin typeface="+mn-lt"/>
                          <a:ea typeface="+mn-ea"/>
                          <a:cs typeface="+mn-cs"/>
                        </a:rPr>
                        <a:t>MapReduce</a:t>
                      </a:r>
                      <a:r>
                        <a:rPr lang="zh-CN" altLang="en-US" sz="1200" kern="1200" dirty="0">
                          <a:solidFill>
                            <a:schemeClr val="dk1"/>
                          </a:solidFill>
                          <a:latin typeface="+mn-lt"/>
                          <a:ea typeface="+mn-ea"/>
                          <a:cs typeface="+mn-cs"/>
                        </a:rPr>
                        <a:t>的通用并行框架</a:t>
                      </a:r>
                      <a:endParaRPr lang="zh-CN" altLang="en-US" sz="1200" kern="1200" dirty="0">
                        <a:solidFill>
                          <a:schemeClr val="dk1"/>
                        </a:solidFill>
                        <a:latin typeface="+mn-lt"/>
                        <a:ea typeface="+mn-ea"/>
                        <a:cs typeface="+mn-cs"/>
                      </a:endParaRPr>
                    </a:p>
                  </a:txBody>
                  <a:tcPr marT="45713" marB="45713"/>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绪论</a:t>
            </a:r>
            <a:endParaRPr lang="en-US" dirty="0"/>
          </a:p>
        </p:txBody>
      </p:sp>
      <p:sp>
        <p:nvSpPr>
          <p:cNvPr id="3" name="Content Placeholder 2"/>
          <p:cNvSpPr>
            <a:spLocks noGrp="1"/>
          </p:cNvSpPr>
          <p:nvPr>
            <p:ph idx="1"/>
          </p:nvPr>
        </p:nvSpPr>
        <p:spPr/>
        <p:txBody>
          <a:bodyPr>
            <a:normAutofit/>
          </a:bodyPr>
          <a:lstStyle/>
          <a:p>
            <a:pPr marL="742950" indent="-742950">
              <a:buAutoNum type="arabicPeriod"/>
            </a:pPr>
            <a:r>
              <a:rPr lang="zh-CN" altLang="en-US" sz="3700" dirty="0">
                <a:solidFill>
                  <a:schemeClr val="tx1"/>
                </a:solidFill>
              </a:rPr>
              <a:t>大数据</a:t>
            </a:r>
            <a:endParaRPr lang="en-US" altLang="zh-CN" sz="3700" dirty="0">
              <a:solidFill>
                <a:schemeClr val="tx1"/>
              </a:solidFill>
            </a:endParaRPr>
          </a:p>
          <a:p>
            <a:pPr marL="742950" indent="-742950">
              <a:buAutoNum type="arabicPeriod"/>
            </a:pPr>
            <a:r>
              <a:rPr lang="zh-CN" altLang="en-US" sz="3700" dirty="0">
                <a:solidFill>
                  <a:schemeClr val="tx1"/>
                </a:solidFill>
              </a:rPr>
              <a:t>分布式系统与分布式计算</a:t>
            </a:r>
            <a:endParaRPr lang="en-US" altLang="zh-CN" sz="3700" dirty="0">
              <a:solidFill>
                <a:schemeClr val="tx1"/>
              </a:solidFill>
            </a:endParaRPr>
          </a:p>
          <a:p>
            <a:pPr marL="742950" indent="-742950">
              <a:buAutoNum type="arabicPeriod"/>
            </a:pPr>
            <a:r>
              <a:rPr lang="zh-CN" altLang="en-US" sz="3700" dirty="0"/>
              <a:t>分布式框架</a:t>
            </a:r>
            <a:r>
              <a:rPr lang="en-US" altLang="zh-CN" sz="3700" dirty="0"/>
              <a:t>Hadoop</a:t>
            </a:r>
            <a:endParaRPr lang="en-US" altLang="zh-CN" sz="3700" dirty="0"/>
          </a:p>
          <a:p>
            <a:pPr marL="742950" indent="-742950">
              <a:buAutoNum type="arabicPeriod"/>
            </a:pPr>
            <a:r>
              <a:rPr lang="zh-CN" altLang="en-US" sz="3700" dirty="0">
                <a:solidFill>
                  <a:srgbClr val="00B0F0"/>
                </a:solidFill>
              </a:rPr>
              <a:t>分布式计算框架</a:t>
            </a:r>
            <a:r>
              <a:rPr lang="en-US" altLang="zh-CN" sz="3700" dirty="0">
                <a:solidFill>
                  <a:srgbClr val="00B0F0"/>
                </a:solidFill>
              </a:rPr>
              <a:t>Spark</a:t>
            </a:r>
            <a:endParaRPr lang="en-US" altLang="zh-CN" sz="3700" dirty="0">
              <a:solidFill>
                <a:srgbClr val="00B0F0"/>
              </a:solidFill>
            </a:endParaRPr>
          </a:p>
          <a:p>
            <a:pPr marL="0" indent="0">
              <a:buNone/>
            </a:pP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4.1 </a:t>
            </a:r>
            <a:r>
              <a:rPr lang="zh-CN" altLang="en-US" dirty="0"/>
              <a:t>什么是</a:t>
            </a:r>
            <a:r>
              <a:rPr lang="en-US" altLang="zh-CN" dirty="0"/>
              <a:t>Spark</a:t>
            </a:r>
            <a:endParaRPr lang="en-US" dirty="0"/>
          </a:p>
        </p:txBody>
      </p:sp>
      <p:sp>
        <p:nvSpPr>
          <p:cNvPr id="3" name="内容占位符 2"/>
          <p:cNvSpPr>
            <a:spLocks noGrp="1"/>
          </p:cNvSpPr>
          <p:nvPr>
            <p:ph idx="1"/>
          </p:nvPr>
        </p:nvSpPr>
        <p:spPr/>
        <p:txBody>
          <a:bodyPr/>
          <a:lstStyle/>
          <a:p>
            <a:r>
              <a:rPr lang="en-US" altLang="zh-CN" sz="2400" dirty="0"/>
              <a:t>Spark</a:t>
            </a:r>
            <a:r>
              <a:rPr lang="zh-CN" altLang="en-US" sz="2400" dirty="0"/>
              <a:t>是一种</a:t>
            </a:r>
            <a:r>
              <a:rPr lang="zh-CN" altLang="en-US" sz="2400" dirty="0">
                <a:solidFill>
                  <a:srgbClr val="FF0000"/>
                </a:solidFill>
              </a:rPr>
              <a:t>分布式计算框架</a:t>
            </a:r>
            <a:r>
              <a:rPr lang="zh-CN" altLang="en-US" sz="2400" dirty="0"/>
              <a:t>，它使用了</a:t>
            </a:r>
            <a:r>
              <a:rPr lang="zh-CN" altLang="en-US" sz="2400" dirty="0">
                <a:solidFill>
                  <a:srgbClr val="FF0000"/>
                </a:solidFill>
              </a:rPr>
              <a:t>内存运算</a:t>
            </a:r>
            <a:r>
              <a:rPr lang="zh-CN" altLang="en-US" sz="2400" dirty="0"/>
              <a:t>技术，具有支持</a:t>
            </a:r>
            <a:r>
              <a:rPr lang="zh-CN" altLang="en-US" sz="2400" dirty="0">
                <a:solidFill>
                  <a:srgbClr val="FF0000"/>
                </a:solidFill>
              </a:rPr>
              <a:t>迭代计算</a:t>
            </a:r>
            <a:r>
              <a:rPr lang="zh-CN" altLang="en-US" sz="2400" dirty="0"/>
              <a:t>和</a:t>
            </a:r>
            <a:r>
              <a:rPr lang="zh-CN" altLang="en-US" sz="2400" dirty="0">
                <a:solidFill>
                  <a:srgbClr val="FF0000"/>
                </a:solidFill>
              </a:rPr>
              <a:t>低延迟</a:t>
            </a:r>
            <a:r>
              <a:rPr lang="zh-CN" altLang="en-US" sz="2400" dirty="0"/>
              <a:t>等特点。 这些特点使得</a:t>
            </a:r>
            <a:r>
              <a:rPr lang="en-US" altLang="zh-CN" sz="2400" dirty="0"/>
              <a:t>Spark</a:t>
            </a:r>
            <a:r>
              <a:rPr lang="zh-CN" altLang="en-US" sz="2400" dirty="0"/>
              <a:t>的运算效率大大高于传统的分布式计算系统</a:t>
            </a:r>
            <a:r>
              <a:rPr lang="en-US" altLang="zh-CN" sz="2400" dirty="0"/>
              <a:t>Hadoop</a:t>
            </a:r>
            <a:r>
              <a:rPr lang="zh-CN" altLang="en-US" sz="2400" dirty="0"/>
              <a:t>。相对而言，</a:t>
            </a:r>
            <a:r>
              <a:rPr lang="en-US" altLang="zh-CN" sz="2400" dirty="0" err="1"/>
              <a:t>MapReduce</a:t>
            </a:r>
            <a:r>
              <a:rPr lang="zh-CN" altLang="en-US" sz="2400" dirty="0"/>
              <a:t>比较适合离线数据的处理， 但随着业务场景的发展，实时查询和迭代计算的需求逐渐增多，</a:t>
            </a:r>
            <a:r>
              <a:rPr lang="en-US" altLang="zh-CN" sz="2400" dirty="0"/>
              <a:t>Spark</a:t>
            </a:r>
            <a:r>
              <a:rPr lang="zh-CN" altLang="en-US" sz="2400" dirty="0"/>
              <a:t>则可以提供更好的支持。 同时</a:t>
            </a:r>
            <a:r>
              <a:rPr lang="en-US" altLang="zh-CN" sz="2400" dirty="0"/>
              <a:t>Spark</a:t>
            </a:r>
            <a:r>
              <a:rPr lang="zh-CN" altLang="en-US" sz="2400" dirty="0"/>
              <a:t>还具有高容错性和高可伸缩性，可以将</a:t>
            </a:r>
            <a:r>
              <a:rPr lang="en-US" altLang="zh-CN" sz="2400" dirty="0"/>
              <a:t>Spark</a:t>
            </a:r>
            <a:r>
              <a:rPr lang="zh-CN" altLang="en-US" sz="2400" dirty="0"/>
              <a:t>部署在大量的廉价的设备之上，形成大规模的集群。</a:t>
            </a:r>
            <a:endParaRPr lang="en-US" sz="24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767559" y="246072"/>
            <a:ext cx="10681413" cy="6100807"/>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700" dirty="0"/>
              <a:t>4.2 Spark </a:t>
            </a:r>
            <a:r>
              <a:rPr lang="zh-CN" altLang="en-US" sz="3700" dirty="0"/>
              <a:t>发展历史</a:t>
            </a:r>
            <a:endParaRPr lang="en-US" sz="3700" dirty="0"/>
          </a:p>
        </p:txBody>
      </p:sp>
      <p:sp>
        <p:nvSpPr>
          <p:cNvPr id="3" name="内容占位符 2"/>
          <p:cNvSpPr>
            <a:spLocks noGrp="1"/>
          </p:cNvSpPr>
          <p:nvPr>
            <p:ph idx="1"/>
          </p:nvPr>
        </p:nvSpPr>
        <p:spPr/>
        <p:txBody>
          <a:bodyPr>
            <a:noAutofit/>
          </a:bodyPr>
          <a:lstStyle/>
          <a:p>
            <a:pPr>
              <a:buFont typeface="Arial" panose="020B0604020202020204" pitchFamily="34" charset="0"/>
              <a:buChar char="•"/>
            </a:pPr>
            <a:r>
              <a:rPr lang="en-US" altLang="zh-CN" sz="2200" dirty="0"/>
              <a:t>Spark</a:t>
            </a:r>
            <a:r>
              <a:rPr lang="zh-CN" altLang="zh-CN" sz="2200" dirty="0"/>
              <a:t>最初由美国加州伯克利大学（</a:t>
            </a:r>
            <a:r>
              <a:rPr lang="en-US" altLang="zh-CN" sz="2200" dirty="0" err="1"/>
              <a:t>UCBerkeley</a:t>
            </a:r>
            <a:r>
              <a:rPr lang="zh-CN" altLang="zh-CN" sz="2200" dirty="0"/>
              <a:t>）的</a:t>
            </a:r>
            <a:r>
              <a:rPr lang="en-US" altLang="zh-CN" sz="2200" dirty="0"/>
              <a:t>AMP</a:t>
            </a:r>
            <a:r>
              <a:rPr lang="zh-CN" altLang="zh-CN" sz="2200" dirty="0"/>
              <a:t>实验室于</a:t>
            </a:r>
            <a:r>
              <a:rPr lang="en-US" altLang="zh-CN" sz="2200" dirty="0"/>
              <a:t>2009</a:t>
            </a:r>
            <a:r>
              <a:rPr lang="zh-CN" altLang="zh-CN" sz="2200" dirty="0"/>
              <a:t>年开发，是</a:t>
            </a:r>
            <a:r>
              <a:rPr lang="zh-CN" altLang="zh-CN" sz="2200" dirty="0">
                <a:solidFill>
                  <a:srgbClr val="FF0000"/>
                </a:solidFill>
              </a:rPr>
              <a:t>基于内存计算</a:t>
            </a:r>
            <a:r>
              <a:rPr lang="zh-CN" altLang="zh-CN" sz="2200" dirty="0"/>
              <a:t>的大数据并行计算框架，可用于构建大型的、低延迟的数据分析应用程序</a:t>
            </a:r>
            <a:endParaRPr lang="en-US" altLang="zh-CN" sz="2200" dirty="0"/>
          </a:p>
          <a:p>
            <a:pPr>
              <a:buFont typeface="Arial" panose="020B0604020202020204" pitchFamily="34" charset="0"/>
              <a:buChar char="•"/>
            </a:pPr>
            <a:r>
              <a:rPr lang="en-US" altLang="zh-CN" sz="2200" dirty="0"/>
              <a:t>2013</a:t>
            </a:r>
            <a:r>
              <a:rPr lang="zh-CN" altLang="zh-CN" sz="2200" dirty="0"/>
              <a:t>年</a:t>
            </a:r>
            <a:r>
              <a:rPr lang="en-US" altLang="zh-CN" sz="2200" dirty="0"/>
              <a:t>Spark</a:t>
            </a:r>
            <a:r>
              <a:rPr lang="zh-CN" altLang="zh-CN" sz="2200" dirty="0"/>
              <a:t>加入</a:t>
            </a:r>
            <a:r>
              <a:rPr lang="en-US" altLang="zh-CN" sz="2200" dirty="0"/>
              <a:t>Apache</a:t>
            </a:r>
            <a:r>
              <a:rPr lang="zh-CN" altLang="zh-CN" sz="2200" dirty="0"/>
              <a:t>孵化器项目后发展迅猛，如今已成为</a:t>
            </a:r>
            <a:r>
              <a:rPr lang="en-US" altLang="zh-CN" sz="2200" dirty="0"/>
              <a:t>Apache</a:t>
            </a:r>
            <a:r>
              <a:rPr lang="zh-CN" altLang="zh-CN" sz="2200" dirty="0"/>
              <a:t>软件基金会最重要的三大分布式计算系统开源项目之一（</a:t>
            </a:r>
            <a:r>
              <a:rPr lang="en-US" altLang="zh-CN" sz="2200" dirty="0"/>
              <a:t>Hadoop</a:t>
            </a:r>
            <a:r>
              <a:rPr lang="zh-CN" altLang="zh-CN" sz="2200" dirty="0"/>
              <a:t>、</a:t>
            </a:r>
            <a:r>
              <a:rPr lang="en-US" altLang="zh-CN" sz="2200" dirty="0"/>
              <a:t>Spark</a:t>
            </a:r>
            <a:r>
              <a:rPr lang="zh-CN" altLang="zh-CN" sz="2200" dirty="0"/>
              <a:t>、</a:t>
            </a:r>
            <a:r>
              <a:rPr lang="en-US" altLang="zh-CN" sz="2200" dirty="0"/>
              <a:t>Storm</a:t>
            </a:r>
            <a:r>
              <a:rPr lang="zh-CN" altLang="zh-CN" sz="2200" dirty="0"/>
              <a:t>）</a:t>
            </a:r>
            <a:endParaRPr lang="en-US" altLang="zh-CN" sz="2200" dirty="0"/>
          </a:p>
          <a:p>
            <a:pPr>
              <a:buFont typeface="Arial" panose="020B0604020202020204" pitchFamily="34" charset="0"/>
              <a:buChar char="•"/>
            </a:pPr>
            <a:r>
              <a:rPr lang="en-US" altLang="zh-CN" sz="2200" dirty="0"/>
              <a:t>Spark</a:t>
            </a:r>
            <a:r>
              <a:rPr lang="zh-CN" altLang="en-US" sz="2200" dirty="0"/>
              <a:t>在</a:t>
            </a:r>
            <a:r>
              <a:rPr lang="en-US" altLang="zh-CN" sz="2200" dirty="0"/>
              <a:t>2014</a:t>
            </a:r>
            <a:r>
              <a:rPr lang="zh-CN" altLang="en-US" sz="2200" dirty="0"/>
              <a:t>年打破了</a:t>
            </a:r>
            <a:r>
              <a:rPr lang="en-US" altLang="zh-CN" sz="2200" dirty="0"/>
              <a:t>Hadoop</a:t>
            </a:r>
            <a:r>
              <a:rPr lang="zh-CN" altLang="en-US" sz="2200" dirty="0"/>
              <a:t>保持的基准排序纪录</a:t>
            </a:r>
            <a:endParaRPr lang="en-US" altLang="zh-CN" sz="2200" dirty="0"/>
          </a:p>
          <a:p>
            <a:pPr lvl="1">
              <a:buFont typeface="Arial" panose="020B0604020202020204" pitchFamily="34" charset="0"/>
              <a:buChar char="•"/>
            </a:pPr>
            <a:r>
              <a:rPr lang="en-US" altLang="zh-CN" sz="2200" dirty="0"/>
              <a:t>Spark/206</a:t>
            </a:r>
            <a:r>
              <a:rPr lang="zh-CN" altLang="en-US" sz="2200" dirty="0"/>
              <a:t>个节点</a:t>
            </a:r>
            <a:r>
              <a:rPr lang="en-US" altLang="zh-CN" sz="2200" dirty="0"/>
              <a:t>/23</a:t>
            </a:r>
            <a:r>
              <a:rPr lang="zh-CN" altLang="en-US" sz="2200" dirty="0"/>
              <a:t>分钟</a:t>
            </a:r>
            <a:r>
              <a:rPr lang="en-US" altLang="zh-CN" sz="2200" dirty="0"/>
              <a:t>/100TB</a:t>
            </a:r>
            <a:r>
              <a:rPr lang="zh-CN" altLang="en-US" sz="2200" dirty="0"/>
              <a:t>数据</a:t>
            </a:r>
            <a:endParaRPr lang="en-US" altLang="zh-CN" sz="2200" dirty="0"/>
          </a:p>
          <a:p>
            <a:pPr lvl="1">
              <a:buFont typeface="Arial" panose="020B0604020202020204" pitchFamily="34" charset="0"/>
              <a:buChar char="•"/>
            </a:pPr>
            <a:r>
              <a:rPr lang="en-US" altLang="zh-CN" sz="2200" dirty="0"/>
              <a:t>Hadoop/2000</a:t>
            </a:r>
            <a:r>
              <a:rPr lang="zh-CN" altLang="en-US" sz="2200" dirty="0"/>
              <a:t>个节点</a:t>
            </a:r>
            <a:r>
              <a:rPr lang="en-US" altLang="zh-CN" sz="2200" dirty="0"/>
              <a:t>/72</a:t>
            </a:r>
            <a:r>
              <a:rPr lang="zh-CN" altLang="en-US" sz="2200" dirty="0"/>
              <a:t>分钟</a:t>
            </a:r>
            <a:r>
              <a:rPr lang="en-US" altLang="zh-CN" sz="2200" dirty="0"/>
              <a:t>/100TB</a:t>
            </a:r>
            <a:r>
              <a:rPr lang="zh-CN" altLang="en-US" sz="2200" dirty="0"/>
              <a:t>数据</a:t>
            </a:r>
            <a:endParaRPr lang="en-US" altLang="zh-CN" sz="2200" dirty="0"/>
          </a:p>
          <a:p>
            <a:pPr lvl="1">
              <a:buFont typeface="Arial" panose="020B0604020202020204" pitchFamily="34" charset="0"/>
              <a:buChar char="•"/>
            </a:pPr>
            <a:r>
              <a:rPr lang="en-US" altLang="zh-CN" sz="2200" dirty="0"/>
              <a:t>Spark</a:t>
            </a:r>
            <a:r>
              <a:rPr lang="zh-CN" altLang="en-US" sz="2200" dirty="0"/>
              <a:t>用十分之一的计算资源，获得了比</a:t>
            </a:r>
            <a:r>
              <a:rPr lang="en-US" altLang="zh-CN" sz="2200" dirty="0"/>
              <a:t>Hadoop</a:t>
            </a:r>
            <a:r>
              <a:rPr lang="zh-CN" altLang="en-US" sz="2200" dirty="0"/>
              <a:t>快</a:t>
            </a:r>
            <a:r>
              <a:rPr lang="en-US" altLang="zh-CN" sz="2200" dirty="0"/>
              <a:t>3</a:t>
            </a:r>
            <a:r>
              <a:rPr lang="zh-CN" altLang="en-US" sz="2200" dirty="0"/>
              <a:t>倍的速度</a:t>
            </a:r>
            <a:endParaRPr lang="zh-CN" altLang="en-US" sz="2200" dirty="0"/>
          </a:p>
          <a:p>
            <a:endParaRPr lang="zh-CN" altLang="en-US" sz="18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700" dirty="0"/>
              <a:t>4.3 Spark </a:t>
            </a:r>
            <a:r>
              <a:rPr lang="zh-CN" altLang="en-US" sz="3700" dirty="0"/>
              <a:t>的特点</a:t>
            </a:r>
            <a:endParaRPr lang="en-US" sz="3700" dirty="0"/>
          </a:p>
        </p:txBody>
      </p:sp>
      <p:sp>
        <p:nvSpPr>
          <p:cNvPr id="3" name="内容占位符 2"/>
          <p:cNvSpPr>
            <a:spLocks noGrp="1"/>
          </p:cNvSpPr>
          <p:nvPr>
            <p:ph idx="1"/>
          </p:nvPr>
        </p:nvSpPr>
        <p:spPr/>
        <p:txBody>
          <a:bodyPr/>
          <a:lstStyle/>
          <a:p>
            <a:pPr>
              <a:buFontTx/>
              <a:buChar char="•"/>
            </a:pPr>
            <a:r>
              <a:rPr lang="zh-CN" altLang="en-US" sz="1800" dirty="0">
                <a:latin typeface="Times New Roman" panose="02020603050405020304" pitchFamily="18" charset="0"/>
                <a:cs typeface="Times New Roman" panose="02020603050405020304" pitchFamily="18" charset="0"/>
              </a:rPr>
              <a:t>运行速度快：使用</a:t>
            </a:r>
            <a:r>
              <a:rPr lang="en-US" altLang="zh-CN" sz="1800" dirty="0">
                <a:latin typeface="Times New Roman" panose="02020603050405020304" pitchFamily="18" charset="0"/>
                <a:cs typeface="Times New Roman" panose="02020603050405020304" pitchFamily="18" charset="0"/>
              </a:rPr>
              <a:t>DAG</a:t>
            </a:r>
            <a:r>
              <a:rPr lang="zh-CN" altLang="en-US" sz="1800" dirty="0">
                <a:latin typeface="Times New Roman" panose="02020603050405020304" pitchFamily="18" charset="0"/>
                <a:cs typeface="Times New Roman" panose="02020603050405020304" pitchFamily="18" charset="0"/>
              </a:rPr>
              <a:t>执行引擎以支持循环数据流与内存计算</a:t>
            </a:r>
            <a:endParaRPr lang="zh-CN" altLang="en-US" sz="1800" dirty="0"/>
          </a:p>
          <a:p>
            <a:pPr>
              <a:buFontTx/>
              <a:buChar char="•"/>
            </a:pPr>
            <a:r>
              <a:rPr lang="zh-CN" altLang="en-US" sz="1800" dirty="0">
                <a:latin typeface="Times New Roman" panose="02020603050405020304" pitchFamily="18" charset="0"/>
                <a:cs typeface="Times New Roman" panose="02020603050405020304" pitchFamily="18" charset="0"/>
              </a:rPr>
              <a:t>容易使用：支持使用</a:t>
            </a:r>
            <a:r>
              <a:rPr lang="en-US" altLang="zh-CN" sz="1800" dirty="0">
                <a:latin typeface="Times New Roman" panose="02020603050405020304" pitchFamily="18" charset="0"/>
                <a:cs typeface="Times New Roman" panose="02020603050405020304" pitchFamily="18" charset="0"/>
              </a:rPr>
              <a:t>Scala</a:t>
            </a:r>
            <a:r>
              <a:rPr lang="zh-CN" altLang="en-US"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Java</a:t>
            </a:r>
            <a:r>
              <a:rPr lang="zh-CN" altLang="en-US"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Python</a:t>
            </a:r>
            <a:r>
              <a:rPr lang="zh-CN" altLang="en-US" sz="1800" dirty="0">
                <a:latin typeface="Times New Roman" panose="02020603050405020304" pitchFamily="18" charset="0"/>
                <a:cs typeface="Times New Roman" panose="02020603050405020304" pitchFamily="18" charset="0"/>
              </a:rPr>
              <a:t>和</a:t>
            </a:r>
            <a:r>
              <a:rPr lang="en-US" altLang="zh-CN" sz="1800" dirty="0">
                <a:latin typeface="Times New Roman" panose="02020603050405020304" pitchFamily="18" charset="0"/>
                <a:cs typeface="Times New Roman" panose="02020603050405020304" pitchFamily="18" charset="0"/>
              </a:rPr>
              <a:t>R</a:t>
            </a:r>
            <a:r>
              <a:rPr lang="zh-CN" altLang="en-US" sz="1800" dirty="0">
                <a:latin typeface="Times New Roman" panose="02020603050405020304" pitchFamily="18" charset="0"/>
                <a:cs typeface="Times New Roman" panose="02020603050405020304" pitchFamily="18" charset="0"/>
              </a:rPr>
              <a:t>语言进行编程，可以通过</a:t>
            </a:r>
            <a:r>
              <a:rPr lang="en-US" altLang="zh-CN" sz="1800" dirty="0">
                <a:latin typeface="Times New Roman" panose="02020603050405020304" pitchFamily="18" charset="0"/>
                <a:cs typeface="Times New Roman" panose="02020603050405020304" pitchFamily="18" charset="0"/>
              </a:rPr>
              <a:t>Spark Shell</a:t>
            </a:r>
            <a:r>
              <a:rPr lang="zh-CN" altLang="en-US" sz="1800" dirty="0">
                <a:latin typeface="Times New Roman" panose="02020603050405020304" pitchFamily="18" charset="0"/>
                <a:cs typeface="Times New Roman" panose="02020603050405020304" pitchFamily="18" charset="0"/>
              </a:rPr>
              <a:t>进行交互式编程 </a:t>
            </a:r>
            <a:endParaRPr lang="zh-CN" altLang="en-US" sz="1800" dirty="0"/>
          </a:p>
          <a:p>
            <a:pPr>
              <a:buFontTx/>
              <a:buChar char="•"/>
            </a:pPr>
            <a:r>
              <a:rPr lang="zh-CN" altLang="en-US" sz="1800" dirty="0">
                <a:latin typeface="Times New Roman" panose="02020603050405020304" pitchFamily="18" charset="0"/>
                <a:cs typeface="Times New Roman" panose="02020603050405020304" pitchFamily="18" charset="0"/>
              </a:rPr>
              <a:t>通用性：</a:t>
            </a:r>
            <a:r>
              <a:rPr lang="en-US" altLang="zh-CN" sz="1800" dirty="0">
                <a:latin typeface="Times New Roman" panose="02020603050405020304" pitchFamily="18" charset="0"/>
                <a:cs typeface="Times New Roman" panose="02020603050405020304" pitchFamily="18" charset="0"/>
              </a:rPr>
              <a:t>Spark</a:t>
            </a:r>
            <a:r>
              <a:rPr lang="zh-CN" altLang="en-US" sz="1800" dirty="0">
                <a:latin typeface="Times New Roman" panose="02020603050405020304" pitchFamily="18" charset="0"/>
                <a:cs typeface="Times New Roman" panose="02020603050405020304" pitchFamily="18" charset="0"/>
              </a:rPr>
              <a:t>提供了完整而强大的技术栈，包括</a:t>
            </a:r>
            <a:r>
              <a:rPr lang="en-US" altLang="zh-CN" sz="1800" dirty="0">
                <a:latin typeface="Times New Roman" panose="02020603050405020304" pitchFamily="18" charset="0"/>
                <a:cs typeface="Times New Roman" panose="02020603050405020304" pitchFamily="18" charset="0"/>
              </a:rPr>
              <a:t>SQL</a:t>
            </a:r>
            <a:r>
              <a:rPr lang="zh-CN" altLang="en-US" sz="1800" dirty="0">
                <a:latin typeface="Times New Roman" panose="02020603050405020304" pitchFamily="18" charset="0"/>
                <a:cs typeface="Times New Roman" panose="02020603050405020304" pitchFamily="18" charset="0"/>
              </a:rPr>
              <a:t>查询、流式计算、机器学习和图算法组件</a:t>
            </a:r>
            <a:endParaRPr lang="en-US" altLang="zh-CN" sz="1800" dirty="0">
              <a:latin typeface="Times New Roman" panose="02020603050405020304" pitchFamily="18" charset="0"/>
              <a:cs typeface="Times New Roman" panose="02020603050405020304" pitchFamily="18" charset="0"/>
            </a:endParaRPr>
          </a:p>
          <a:p>
            <a:pPr>
              <a:buFontTx/>
              <a:buChar char="•"/>
            </a:pPr>
            <a:r>
              <a:rPr lang="zh-CN" altLang="en-US" sz="1800" dirty="0">
                <a:latin typeface="Times New Roman" panose="02020603050405020304" pitchFamily="18" charset="0"/>
                <a:cs typeface="Times New Roman" panose="02020603050405020304" pitchFamily="18" charset="0"/>
              </a:rPr>
              <a:t>运行模式多样：可运行于独立的集群模式中，可运行于</a:t>
            </a:r>
            <a:r>
              <a:rPr lang="en-US" altLang="zh-CN" sz="1800" dirty="0">
                <a:latin typeface="Times New Roman" panose="02020603050405020304" pitchFamily="18" charset="0"/>
                <a:cs typeface="Times New Roman" panose="02020603050405020304" pitchFamily="18" charset="0"/>
              </a:rPr>
              <a:t>Hadoop</a:t>
            </a:r>
            <a:r>
              <a:rPr lang="zh-CN" altLang="en-US" sz="1800" dirty="0">
                <a:latin typeface="Times New Roman" panose="02020603050405020304" pitchFamily="18" charset="0"/>
                <a:cs typeface="Times New Roman" panose="02020603050405020304" pitchFamily="18" charset="0"/>
              </a:rPr>
              <a:t>中，也可运行于</a:t>
            </a:r>
            <a:r>
              <a:rPr lang="en-US" altLang="zh-CN" sz="1800" dirty="0">
                <a:latin typeface="Times New Roman" panose="02020603050405020304" pitchFamily="18" charset="0"/>
                <a:cs typeface="Times New Roman" panose="02020603050405020304" pitchFamily="18" charset="0"/>
              </a:rPr>
              <a:t>Amazon EC2</a:t>
            </a:r>
            <a:r>
              <a:rPr lang="zh-CN" altLang="en-US" sz="1800" dirty="0">
                <a:latin typeface="Times New Roman" panose="02020603050405020304" pitchFamily="18" charset="0"/>
                <a:cs typeface="Times New Roman" panose="02020603050405020304" pitchFamily="18" charset="0"/>
              </a:rPr>
              <a:t>等云环境中，并且可以访问</a:t>
            </a:r>
            <a:r>
              <a:rPr lang="en-US" altLang="zh-CN" sz="1800" dirty="0">
                <a:latin typeface="Times New Roman" panose="02020603050405020304" pitchFamily="18" charset="0"/>
                <a:cs typeface="Times New Roman" panose="02020603050405020304" pitchFamily="18" charset="0"/>
              </a:rPr>
              <a:t>HDFS</a:t>
            </a:r>
            <a:r>
              <a:rPr lang="zh-CN" altLang="en-US"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Cassandra</a:t>
            </a:r>
            <a:r>
              <a:rPr lang="zh-CN" altLang="en-US" sz="1800" dirty="0">
                <a:latin typeface="Times New Roman" panose="02020603050405020304" pitchFamily="18" charset="0"/>
                <a:cs typeface="Times New Roman" panose="02020603050405020304" pitchFamily="18" charset="0"/>
              </a:rPr>
              <a:t>、</a:t>
            </a:r>
            <a:r>
              <a:rPr lang="en-US" altLang="zh-CN" sz="1800" dirty="0" err="1">
                <a:latin typeface="Times New Roman" panose="02020603050405020304" pitchFamily="18" charset="0"/>
                <a:cs typeface="Times New Roman" panose="02020603050405020304" pitchFamily="18" charset="0"/>
              </a:rPr>
              <a:t>HBase</a:t>
            </a:r>
            <a:r>
              <a:rPr lang="zh-CN" altLang="en-US"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Hive</a:t>
            </a:r>
            <a:r>
              <a:rPr lang="zh-CN" altLang="en-US" sz="1800" dirty="0">
                <a:latin typeface="Times New Roman" panose="02020603050405020304" pitchFamily="18" charset="0"/>
                <a:cs typeface="Times New Roman" panose="02020603050405020304" pitchFamily="18" charset="0"/>
              </a:rPr>
              <a:t>等多种数据源</a:t>
            </a:r>
            <a:r>
              <a:rPr lang="zh-CN" altLang="en-US" sz="1800" dirty="0"/>
              <a:t> </a:t>
            </a:r>
            <a:endParaRPr lang="zh-CN" altLang="en-US" sz="1800" dirty="0"/>
          </a:p>
          <a:p>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4"/>
          <p:cNvPicPr>
            <a:picLocks noChangeAspect="1"/>
          </p:cNvPicPr>
          <p:nvPr/>
        </p:nvPicPr>
        <p:blipFill>
          <a:blip r:embed="rId1"/>
          <a:stretch>
            <a:fillRect/>
          </a:stretch>
        </p:blipFill>
        <p:spPr>
          <a:xfrm>
            <a:off x="1154633" y="542469"/>
            <a:ext cx="9878128" cy="533389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绪论</a:t>
            </a:r>
            <a:endParaRPr lang="en-US" dirty="0"/>
          </a:p>
        </p:txBody>
      </p:sp>
      <p:sp>
        <p:nvSpPr>
          <p:cNvPr id="3" name="Content Placeholder 2"/>
          <p:cNvSpPr>
            <a:spLocks noGrp="1"/>
          </p:cNvSpPr>
          <p:nvPr>
            <p:ph idx="1"/>
          </p:nvPr>
        </p:nvSpPr>
        <p:spPr/>
        <p:txBody>
          <a:bodyPr>
            <a:normAutofit/>
          </a:bodyPr>
          <a:lstStyle/>
          <a:p>
            <a:pPr marL="742950" indent="-742950">
              <a:buAutoNum type="arabicPeriod"/>
            </a:pPr>
            <a:r>
              <a:rPr lang="zh-CN" altLang="en-US" sz="3700" b="1" dirty="0">
                <a:solidFill>
                  <a:srgbClr val="00B0F0"/>
                </a:solidFill>
              </a:rPr>
              <a:t>大数据</a:t>
            </a:r>
            <a:endParaRPr lang="en-US" altLang="zh-CN" sz="3700" b="1" dirty="0">
              <a:solidFill>
                <a:srgbClr val="00B0F0"/>
              </a:solidFill>
            </a:endParaRPr>
          </a:p>
          <a:p>
            <a:pPr marL="742950" indent="-742950">
              <a:buAutoNum type="arabicPeriod"/>
            </a:pPr>
            <a:r>
              <a:rPr lang="zh-CN" altLang="en-US" sz="3700" dirty="0"/>
              <a:t>分布式系统与分布式计算</a:t>
            </a:r>
            <a:endParaRPr lang="en-US" altLang="zh-CN" sz="3700" dirty="0"/>
          </a:p>
          <a:p>
            <a:pPr marL="742950" indent="-742950">
              <a:buAutoNum type="arabicPeriod"/>
            </a:pPr>
            <a:r>
              <a:rPr lang="zh-CN" altLang="en-US" sz="3700" dirty="0"/>
              <a:t>分布式框架</a:t>
            </a:r>
            <a:r>
              <a:rPr lang="en-US" altLang="zh-CN" sz="3700" dirty="0"/>
              <a:t>Hadoop</a:t>
            </a:r>
            <a:endParaRPr lang="en-US" altLang="zh-CN" sz="3700" dirty="0"/>
          </a:p>
          <a:p>
            <a:pPr marL="742950" indent="-742950">
              <a:buAutoNum type="arabicPeriod"/>
            </a:pPr>
            <a:r>
              <a:rPr lang="zh-CN" altLang="en-US" sz="3700" dirty="0"/>
              <a:t>分布式计算框架</a:t>
            </a:r>
            <a:r>
              <a:rPr lang="en-US" altLang="zh-CN" sz="3700" dirty="0"/>
              <a:t>Spark</a:t>
            </a:r>
            <a:endParaRPr lang="en-US" altLang="zh-CN" sz="3700" dirty="0"/>
          </a:p>
          <a:p>
            <a:pPr marL="0" indent="0">
              <a:buNone/>
            </a:pPr>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700" dirty="0"/>
              <a:t>4.4 Spark</a:t>
            </a:r>
            <a:r>
              <a:rPr lang="zh-CN" altLang="en-US" sz="3700" dirty="0"/>
              <a:t>与</a:t>
            </a:r>
            <a:r>
              <a:rPr lang="en-US" altLang="zh-CN" sz="3700" dirty="0"/>
              <a:t>Hadoop</a:t>
            </a:r>
            <a:r>
              <a:rPr lang="zh-CN" altLang="en-US" sz="3700" dirty="0"/>
              <a:t>比较</a:t>
            </a:r>
            <a:endParaRPr lang="en-US" sz="3700" dirty="0"/>
          </a:p>
        </p:txBody>
      </p:sp>
      <p:sp>
        <p:nvSpPr>
          <p:cNvPr id="3" name="内容占位符 2"/>
          <p:cNvSpPr>
            <a:spLocks noGrp="1"/>
          </p:cNvSpPr>
          <p:nvPr>
            <p:ph idx="1"/>
          </p:nvPr>
        </p:nvSpPr>
        <p:spPr/>
        <p:txBody>
          <a:bodyPr/>
          <a:lstStyle/>
          <a:p>
            <a:r>
              <a:rPr lang="zh-CN" altLang="en-US" sz="2400" dirty="0"/>
              <a:t>首先，我们需要了解一下</a:t>
            </a:r>
            <a:r>
              <a:rPr lang="en-US" altLang="zh-CN" sz="2400" dirty="0"/>
              <a:t>spark</a:t>
            </a:r>
            <a:r>
              <a:rPr lang="zh-CN" altLang="en-US" sz="2400" dirty="0"/>
              <a:t>与</a:t>
            </a:r>
            <a:r>
              <a:rPr lang="en-US" altLang="zh-CN" sz="2400" dirty="0"/>
              <a:t>Hadoop</a:t>
            </a:r>
            <a:r>
              <a:rPr lang="zh-CN" altLang="en-US" sz="2400" dirty="0"/>
              <a:t>的关系。准确地说，</a:t>
            </a:r>
            <a:r>
              <a:rPr lang="en-US" altLang="zh-CN" sz="2400" dirty="0"/>
              <a:t>Spark</a:t>
            </a:r>
            <a:r>
              <a:rPr lang="zh-CN" altLang="en-US" sz="2400" dirty="0"/>
              <a:t>是一个分布式计算框架，而</a:t>
            </a:r>
            <a:r>
              <a:rPr lang="en-US" altLang="zh-CN" sz="2400" dirty="0" err="1"/>
              <a:t>Hadoo</a:t>
            </a:r>
            <a:r>
              <a:rPr lang="zh-CN" altLang="en-US" sz="2400" dirty="0"/>
              <a:t>则更像是为分布式计算提供服务的基础设施，</a:t>
            </a:r>
            <a:r>
              <a:rPr lang="en-US" altLang="zh-CN" sz="2400" dirty="0"/>
              <a:t>Hadoop</a:t>
            </a:r>
            <a:r>
              <a:rPr lang="zh-CN" altLang="en-US" sz="2400" dirty="0"/>
              <a:t>中不仅包含一个计算框架</a:t>
            </a:r>
            <a:r>
              <a:rPr lang="en-US" altLang="zh-CN" sz="2400" dirty="0" err="1"/>
              <a:t>MapReduce</a:t>
            </a:r>
            <a:r>
              <a:rPr lang="zh-CN" altLang="en-US" sz="2400" dirty="0"/>
              <a:t>，同时也包含分布式的文件系统</a:t>
            </a:r>
            <a:r>
              <a:rPr lang="en-US" altLang="zh-CN" sz="2400" dirty="0"/>
              <a:t>HDFS</a:t>
            </a:r>
            <a:r>
              <a:rPr lang="zh-CN" altLang="en-US" sz="2400" dirty="0"/>
              <a:t>，以及其他的</a:t>
            </a:r>
            <a:r>
              <a:rPr lang="en-US" altLang="zh-CN" sz="2400" dirty="0"/>
              <a:t>Hadoop</a:t>
            </a:r>
            <a:r>
              <a:rPr lang="zh-CN" altLang="en-US" sz="2400" dirty="0"/>
              <a:t>项目，比如</a:t>
            </a:r>
            <a:r>
              <a:rPr lang="en-US" altLang="zh-CN" sz="2400" dirty="0" err="1"/>
              <a:t>Hbase</a:t>
            </a:r>
            <a:r>
              <a:rPr lang="zh-CN" altLang="en-US" sz="2400" dirty="0"/>
              <a:t>、</a:t>
            </a:r>
            <a:r>
              <a:rPr lang="en-US" altLang="zh-CN" sz="2400" dirty="0"/>
              <a:t>Hive</a:t>
            </a:r>
            <a:r>
              <a:rPr lang="zh-CN" altLang="en-US" sz="2400" dirty="0"/>
              <a:t>等。因此，</a:t>
            </a:r>
            <a:r>
              <a:rPr lang="en-US" altLang="zh-CN" sz="2400" dirty="0"/>
              <a:t>Spark</a:t>
            </a:r>
            <a:r>
              <a:rPr lang="zh-CN" altLang="en-US" sz="2400" dirty="0"/>
              <a:t>可以看作是</a:t>
            </a:r>
            <a:r>
              <a:rPr lang="en-US" altLang="zh-CN" sz="2400" dirty="0" err="1"/>
              <a:t>MapReduce</a:t>
            </a:r>
            <a:r>
              <a:rPr lang="zh-CN" altLang="en-US" sz="2400" dirty="0"/>
              <a:t>的一种可替代方案， 它并不是和</a:t>
            </a:r>
            <a:r>
              <a:rPr lang="en-US" altLang="zh-CN" sz="2400" dirty="0"/>
              <a:t>Hadoop</a:t>
            </a:r>
            <a:r>
              <a:rPr lang="zh-CN" altLang="en-US" sz="2400" dirty="0"/>
              <a:t>同一级别的项目。同时，</a:t>
            </a:r>
            <a:r>
              <a:rPr lang="en-US" altLang="zh-CN" sz="2400" dirty="0"/>
              <a:t>Spark</a:t>
            </a:r>
            <a:r>
              <a:rPr lang="zh-CN" altLang="en-US" sz="2400" dirty="0"/>
              <a:t>还兼容</a:t>
            </a:r>
            <a:r>
              <a:rPr lang="en-US" altLang="zh-CN" sz="2400" dirty="0"/>
              <a:t>HDFS</a:t>
            </a:r>
            <a:r>
              <a:rPr lang="zh-CN" altLang="en-US" sz="2400" dirty="0"/>
              <a:t>、</a:t>
            </a:r>
            <a:r>
              <a:rPr lang="en-US" altLang="zh-CN" sz="2400" dirty="0"/>
              <a:t>Hive</a:t>
            </a:r>
            <a:r>
              <a:rPr lang="zh-CN" altLang="en-US" sz="2400" dirty="0"/>
              <a:t>的分布式存储层，可以将其融入到</a:t>
            </a:r>
            <a:r>
              <a:rPr lang="en-US" altLang="zh-CN" sz="2400" dirty="0"/>
              <a:t>Hadoop</a:t>
            </a:r>
            <a:r>
              <a:rPr lang="zh-CN" altLang="en-US" sz="2400" dirty="0"/>
              <a:t>的 生态环境中。因此，如果你有一个安装好的</a:t>
            </a:r>
            <a:r>
              <a:rPr lang="en-US" altLang="zh-CN" sz="2400" dirty="0"/>
              <a:t>Hadoop</a:t>
            </a:r>
            <a:r>
              <a:rPr lang="zh-CN" altLang="en-US" sz="2400" dirty="0"/>
              <a:t>集群，那么就可以在这个基础上直接部署</a:t>
            </a:r>
            <a:r>
              <a:rPr lang="en-US" altLang="zh-CN" sz="2400" dirty="0"/>
              <a:t>Spark</a:t>
            </a:r>
            <a:r>
              <a:rPr lang="zh-CN" altLang="en-US" sz="2400" dirty="0"/>
              <a:t>了。</a:t>
            </a:r>
            <a:endParaRPr lang="en-US" sz="24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700" dirty="0"/>
              <a:t>4.4 Spark</a:t>
            </a:r>
            <a:r>
              <a:rPr lang="zh-CN" altLang="en-US" sz="3700" dirty="0"/>
              <a:t>与</a:t>
            </a:r>
            <a:r>
              <a:rPr lang="en-US" altLang="zh-CN" sz="3700" dirty="0"/>
              <a:t>Hadoop</a:t>
            </a:r>
            <a:r>
              <a:rPr lang="zh-CN" altLang="en-US" sz="3700" dirty="0"/>
              <a:t>比较</a:t>
            </a:r>
            <a:endParaRPr lang="en-US" sz="3700" dirty="0"/>
          </a:p>
        </p:txBody>
      </p:sp>
      <p:sp>
        <p:nvSpPr>
          <p:cNvPr id="3" name="内容占位符 2"/>
          <p:cNvSpPr>
            <a:spLocks noGrp="1"/>
          </p:cNvSpPr>
          <p:nvPr>
            <p:ph idx="1"/>
          </p:nvPr>
        </p:nvSpPr>
        <p:spPr/>
        <p:txBody>
          <a:bodyPr/>
          <a:lstStyle/>
          <a:p>
            <a:r>
              <a:rPr lang="en-US" altLang="zh-CN" sz="2200" b="1" dirty="0" err="1"/>
              <a:t>MapReduce</a:t>
            </a:r>
            <a:r>
              <a:rPr lang="zh-CN" altLang="en-US" sz="2200" b="1" dirty="0"/>
              <a:t>的问题</a:t>
            </a:r>
            <a:endParaRPr lang="en-US" altLang="zh-CN" sz="2200" b="1" dirty="0"/>
          </a:p>
          <a:p>
            <a:pPr>
              <a:buFont typeface="Arial" panose="020B0604020202020204" pitchFamily="34" charset="0"/>
              <a:buChar char="•"/>
            </a:pPr>
            <a:r>
              <a:rPr lang="zh-CN" altLang="en-US" sz="2200" dirty="0"/>
              <a:t>表达能力有限。计算都必须转化成</a:t>
            </a:r>
            <a:r>
              <a:rPr lang="en-US" altLang="zh-CN" sz="2200" dirty="0"/>
              <a:t>Map</a:t>
            </a:r>
            <a:r>
              <a:rPr lang="zh-CN" altLang="en-US" sz="2200" dirty="0"/>
              <a:t>和</a:t>
            </a:r>
            <a:r>
              <a:rPr lang="en-US" altLang="zh-CN" sz="2200" dirty="0"/>
              <a:t>Reduce</a:t>
            </a:r>
            <a:r>
              <a:rPr lang="zh-CN" altLang="en-US" sz="2200" dirty="0"/>
              <a:t>两个操作，但这并不适合所有的情况，难以描述复杂的数据处理过程。</a:t>
            </a:r>
            <a:endParaRPr lang="en-US" altLang="zh-CN" sz="2200" dirty="0"/>
          </a:p>
          <a:p>
            <a:pPr>
              <a:buFont typeface="Arial" panose="020B0604020202020204" pitchFamily="34" charset="0"/>
              <a:buChar char="•"/>
            </a:pPr>
            <a:r>
              <a:rPr lang="zh-CN" altLang="en-US" sz="2200" dirty="0"/>
              <a:t>磁盘</a:t>
            </a:r>
            <a:r>
              <a:rPr lang="en-US" altLang="zh-CN" sz="2200" dirty="0"/>
              <a:t>IO(Input and Output)</a:t>
            </a:r>
            <a:r>
              <a:rPr lang="zh-CN" altLang="en-US" sz="2200" dirty="0"/>
              <a:t>开销大。每次执行时都需要从磁盘读取数据，并且在计算完成后需要将中间结果写入到磁盘中，</a:t>
            </a:r>
            <a:r>
              <a:rPr lang="en-US" altLang="zh-CN" sz="2200" dirty="0"/>
              <a:t>IO</a:t>
            </a:r>
            <a:r>
              <a:rPr lang="zh-CN" altLang="en-US" sz="2200" dirty="0"/>
              <a:t>开销大。</a:t>
            </a:r>
            <a:endParaRPr lang="en-US" altLang="zh-CN" sz="2200" dirty="0"/>
          </a:p>
          <a:p>
            <a:pPr>
              <a:buFont typeface="Arial" panose="020B0604020202020204" pitchFamily="34" charset="0"/>
              <a:buChar char="•"/>
            </a:pPr>
            <a:r>
              <a:rPr lang="zh-CN" altLang="en-US" sz="2200" dirty="0"/>
              <a:t>延迟高。一次计算可能需要分解成一系列按顺序执行的</a:t>
            </a:r>
            <a:r>
              <a:rPr lang="en-US" altLang="zh-CN" sz="2200" dirty="0" err="1"/>
              <a:t>MapReduce</a:t>
            </a:r>
            <a:r>
              <a:rPr lang="zh-CN" altLang="en-US" sz="2200" dirty="0"/>
              <a:t>任务，任务之间的衔接由于涉及到</a:t>
            </a:r>
            <a:r>
              <a:rPr lang="en-US" altLang="zh-CN" sz="2200" dirty="0"/>
              <a:t>IO</a:t>
            </a:r>
            <a:r>
              <a:rPr lang="zh-CN" altLang="en-US" sz="2200" dirty="0"/>
              <a:t>开销，会产生较高的延迟。而且，在前一个任务执行完成之前，其他任务无法开始，因此难以胜任复杂，多阶段的计算任务。</a:t>
            </a:r>
            <a:endParaRPr lang="en-US" sz="2200" dirty="0"/>
          </a:p>
          <a:p>
            <a:endParaRPr lang="en-US" sz="22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700" dirty="0"/>
              <a:t>4.4 Spark</a:t>
            </a:r>
            <a:r>
              <a:rPr lang="zh-CN" altLang="en-US" sz="3700" dirty="0"/>
              <a:t>与</a:t>
            </a:r>
            <a:r>
              <a:rPr lang="en-US" altLang="zh-CN" sz="3700" dirty="0"/>
              <a:t>Hadoop</a:t>
            </a:r>
            <a:r>
              <a:rPr lang="zh-CN" altLang="en-US" sz="3700" dirty="0"/>
              <a:t>比较</a:t>
            </a:r>
            <a:endParaRPr lang="en-US" sz="3700" dirty="0"/>
          </a:p>
        </p:txBody>
      </p:sp>
      <p:sp>
        <p:nvSpPr>
          <p:cNvPr id="3" name="内容占位符 2"/>
          <p:cNvSpPr>
            <a:spLocks noGrp="1"/>
          </p:cNvSpPr>
          <p:nvPr>
            <p:ph idx="1"/>
          </p:nvPr>
        </p:nvSpPr>
        <p:spPr/>
        <p:txBody>
          <a:bodyPr/>
          <a:lstStyle/>
          <a:p>
            <a:pPr marL="0" indent="0">
              <a:buNone/>
            </a:pPr>
            <a:r>
              <a:rPr lang="en-US" altLang="zh-CN" sz="2200" dirty="0"/>
              <a:t>Spark</a:t>
            </a:r>
            <a:r>
              <a:rPr lang="zh-CN" altLang="en-US" sz="2200" dirty="0"/>
              <a:t>在借鉴</a:t>
            </a:r>
            <a:r>
              <a:rPr lang="en-US" altLang="zh-CN" sz="2200" dirty="0"/>
              <a:t>Hadoop </a:t>
            </a:r>
            <a:r>
              <a:rPr lang="en-US" altLang="zh-CN" sz="2200" dirty="0" err="1"/>
              <a:t>MapReduce</a:t>
            </a:r>
            <a:r>
              <a:rPr lang="zh-CN" altLang="en-US" sz="2200" dirty="0"/>
              <a:t>优点的同时，很好的解决了</a:t>
            </a:r>
            <a:r>
              <a:rPr lang="en-US" altLang="zh-CN" sz="2200" dirty="0" err="1"/>
              <a:t>MapReduce</a:t>
            </a:r>
            <a:r>
              <a:rPr lang="zh-CN" altLang="en-US" sz="2200" dirty="0"/>
              <a:t>所面临的问题。相比</a:t>
            </a:r>
            <a:r>
              <a:rPr lang="en-US" altLang="zh-CN" sz="2200" dirty="0" err="1"/>
              <a:t>MapReduce</a:t>
            </a:r>
            <a:r>
              <a:rPr lang="zh-CN" altLang="en-US" sz="2200" dirty="0"/>
              <a:t>，</a:t>
            </a:r>
            <a:r>
              <a:rPr lang="en-US" altLang="zh-CN" sz="2200" dirty="0"/>
              <a:t>Spark</a:t>
            </a:r>
            <a:r>
              <a:rPr lang="zh-CN" altLang="en-US" sz="2200" dirty="0"/>
              <a:t>主要具有如下优点：</a:t>
            </a:r>
            <a:endParaRPr lang="en-US" altLang="zh-CN" sz="2200" dirty="0"/>
          </a:p>
          <a:p>
            <a:pPr>
              <a:buFont typeface="Arial" panose="020B0604020202020204" pitchFamily="34" charset="0"/>
              <a:buChar char="•"/>
            </a:pPr>
            <a:r>
              <a:rPr lang="en-US" altLang="zh-CN" sz="2200" dirty="0"/>
              <a:t>Spark</a:t>
            </a:r>
            <a:r>
              <a:rPr lang="zh-CN" altLang="en-US" sz="2200" dirty="0"/>
              <a:t>的计算模式也属于</a:t>
            </a:r>
            <a:r>
              <a:rPr lang="en-US" altLang="zh-CN" sz="2200" dirty="0" err="1"/>
              <a:t>MapReduce</a:t>
            </a:r>
            <a:r>
              <a:rPr lang="zh-CN" altLang="en-US" sz="2200" dirty="0"/>
              <a:t>，但不局限于</a:t>
            </a:r>
            <a:r>
              <a:rPr lang="en-US" altLang="zh-CN" sz="2200" dirty="0"/>
              <a:t>Map</a:t>
            </a:r>
            <a:r>
              <a:rPr lang="zh-CN" altLang="en-US" sz="2200" dirty="0"/>
              <a:t>和</a:t>
            </a:r>
            <a:r>
              <a:rPr lang="en-US" altLang="zh-CN" sz="2200" dirty="0"/>
              <a:t>Reduce</a:t>
            </a:r>
            <a:r>
              <a:rPr lang="zh-CN" altLang="en-US" sz="2200" dirty="0"/>
              <a:t>操作，还提供了多种数据集操作类型，编程模型比</a:t>
            </a:r>
            <a:r>
              <a:rPr lang="en-US" altLang="zh-CN" sz="2200" dirty="0" err="1"/>
              <a:t>MapReduce</a:t>
            </a:r>
            <a:r>
              <a:rPr lang="zh-CN" altLang="en-US" sz="2200" dirty="0"/>
              <a:t>更灵活。</a:t>
            </a:r>
            <a:endParaRPr lang="en-US" altLang="zh-CN" sz="2200" dirty="0"/>
          </a:p>
          <a:p>
            <a:pPr>
              <a:buFont typeface="Arial" panose="020B0604020202020204" pitchFamily="34" charset="0"/>
              <a:buChar char="•"/>
            </a:pPr>
            <a:r>
              <a:rPr lang="en-US" altLang="zh-CN" sz="2200" dirty="0"/>
              <a:t>Spark</a:t>
            </a:r>
            <a:r>
              <a:rPr lang="zh-CN" altLang="en-US" sz="2200" dirty="0"/>
              <a:t>提供了内存计算，中间结果直接放到内存中，带来了更高的迭代运算效率。</a:t>
            </a:r>
            <a:endParaRPr lang="en-US" altLang="zh-CN" sz="2200" dirty="0"/>
          </a:p>
          <a:p>
            <a:pPr>
              <a:buFont typeface="Arial" panose="020B0604020202020204" pitchFamily="34" charset="0"/>
              <a:buChar char="•"/>
            </a:pPr>
            <a:r>
              <a:rPr lang="en-US" altLang="zh-CN" sz="2200" dirty="0"/>
              <a:t>Spark</a:t>
            </a:r>
            <a:r>
              <a:rPr lang="zh-CN" altLang="en-US" sz="2200" dirty="0"/>
              <a:t>基于</a:t>
            </a:r>
            <a:r>
              <a:rPr lang="en-US" altLang="zh-CN" sz="2200" dirty="0"/>
              <a:t>DAG</a:t>
            </a:r>
            <a:r>
              <a:rPr lang="zh-CN" altLang="en-US" sz="2200" dirty="0"/>
              <a:t>的任务调度执行机制，要优于</a:t>
            </a:r>
            <a:r>
              <a:rPr lang="en-US" altLang="zh-CN" sz="2200" dirty="0" err="1"/>
              <a:t>MapReduce</a:t>
            </a:r>
            <a:r>
              <a:rPr lang="zh-CN" altLang="en-US" sz="2200" dirty="0"/>
              <a:t>的迭代执行机制。</a:t>
            </a:r>
            <a:endParaRPr lang="en-US" dirty="0"/>
          </a:p>
          <a:p>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4"/>
          <p:cNvPicPr>
            <a:picLocks noChangeAspect="1"/>
          </p:cNvPicPr>
          <p:nvPr/>
        </p:nvPicPr>
        <p:blipFill>
          <a:blip r:embed="rId1"/>
          <a:stretch>
            <a:fillRect/>
          </a:stretch>
        </p:blipFill>
        <p:spPr>
          <a:xfrm>
            <a:off x="1986445" y="88340"/>
            <a:ext cx="7720730" cy="6161617"/>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4"/>
          <p:cNvPicPr>
            <a:picLocks noChangeAspect="1"/>
          </p:cNvPicPr>
          <p:nvPr/>
        </p:nvPicPr>
        <p:blipFill>
          <a:blip r:embed="rId1"/>
          <a:stretch>
            <a:fillRect/>
          </a:stretch>
        </p:blipFill>
        <p:spPr>
          <a:xfrm>
            <a:off x="1453008" y="0"/>
            <a:ext cx="8950563" cy="6690913"/>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4.5 Spark</a:t>
            </a:r>
            <a:r>
              <a:rPr lang="zh-CN" altLang="en-US" dirty="0"/>
              <a:t>组件</a:t>
            </a:r>
            <a:endParaRPr lang="en-US" dirty="0"/>
          </a:p>
        </p:txBody>
      </p:sp>
      <p:sp>
        <p:nvSpPr>
          <p:cNvPr id="3" name="内容占位符 2"/>
          <p:cNvSpPr>
            <a:spLocks noGrp="1"/>
          </p:cNvSpPr>
          <p:nvPr>
            <p:ph idx="1"/>
          </p:nvPr>
        </p:nvSpPr>
        <p:spPr/>
        <p:txBody>
          <a:bodyPr>
            <a:noAutofit/>
          </a:bodyPr>
          <a:lstStyle/>
          <a:p>
            <a:r>
              <a:rPr lang="en-US" altLang="zh-CN" dirty="0"/>
              <a:t>Spark SQL</a:t>
            </a:r>
            <a:endParaRPr lang="en-US" altLang="zh-CN" dirty="0"/>
          </a:p>
          <a:p>
            <a:r>
              <a:rPr lang="en-US" altLang="zh-CN" dirty="0"/>
              <a:t>Spark SQL</a:t>
            </a:r>
            <a:r>
              <a:rPr lang="zh-CN" altLang="en-US" dirty="0"/>
              <a:t>为用户提供了</a:t>
            </a:r>
            <a:r>
              <a:rPr lang="en-US" altLang="zh-CN" dirty="0"/>
              <a:t>spark</a:t>
            </a:r>
            <a:r>
              <a:rPr lang="zh-CN" altLang="en-US" dirty="0"/>
              <a:t>系统中的数据查询功能。</a:t>
            </a:r>
            <a:r>
              <a:rPr lang="en-US" altLang="zh-CN" dirty="0"/>
              <a:t>Spark SQL</a:t>
            </a:r>
            <a:r>
              <a:rPr lang="zh-CN" altLang="en-US" dirty="0"/>
              <a:t>使用</a:t>
            </a:r>
            <a:r>
              <a:rPr lang="en-US" altLang="zh-CN" dirty="0"/>
              <a:t>Catalyst</a:t>
            </a:r>
            <a:r>
              <a:rPr lang="zh-CN" altLang="en-US" dirty="0"/>
              <a:t>做为查询解析和优化器， 并且</a:t>
            </a:r>
            <a:r>
              <a:rPr lang="en-US" altLang="zh-CN" dirty="0"/>
              <a:t>Spark SQL</a:t>
            </a:r>
            <a:r>
              <a:rPr lang="zh-CN" altLang="en-US" dirty="0"/>
              <a:t>在底层使用</a:t>
            </a:r>
            <a:r>
              <a:rPr lang="en-US" altLang="zh-CN" dirty="0"/>
              <a:t>Spark</a:t>
            </a:r>
            <a:r>
              <a:rPr lang="zh-CN" altLang="en-US" dirty="0"/>
              <a:t>作为执行引擎来实现</a:t>
            </a:r>
            <a:r>
              <a:rPr lang="en-US" altLang="zh-CN" dirty="0"/>
              <a:t>SQL</a:t>
            </a:r>
            <a:r>
              <a:rPr lang="zh-CN" altLang="en-US" dirty="0"/>
              <a:t>查询操作，性能普遍比</a:t>
            </a:r>
            <a:r>
              <a:rPr lang="en-US" altLang="zh-CN" dirty="0"/>
              <a:t>Hive</a:t>
            </a:r>
            <a:r>
              <a:rPr lang="zh-CN" altLang="en-US" dirty="0"/>
              <a:t>快</a:t>
            </a:r>
            <a:r>
              <a:rPr lang="en-US" altLang="zh-CN" dirty="0"/>
              <a:t>2-10</a:t>
            </a:r>
            <a:r>
              <a:rPr lang="zh-CN" altLang="en-US" dirty="0"/>
              <a:t>倍。同时，用户可以在</a:t>
            </a:r>
            <a:r>
              <a:rPr lang="en-US" altLang="zh-CN" dirty="0"/>
              <a:t>Spark</a:t>
            </a:r>
            <a:r>
              <a:rPr lang="zh-CN" altLang="en-US" dirty="0"/>
              <a:t>上直接编写</a:t>
            </a:r>
            <a:r>
              <a:rPr lang="en-US" altLang="zh-CN" dirty="0"/>
              <a:t>SQL</a:t>
            </a:r>
            <a:r>
              <a:rPr lang="zh-CN" altLang="en-US" dirty="0"/>
              <a:t>代码，这相当于为</a:t>
            </a:r>
            <a:r>
              <a:rPr lang="en-US" altLang="zh-CN" dirty="0"/>
              <a:t>Spark</a:t>
            </a:r>
            <a:r>
              <a:rPr lang="zh-CN" altLang="en-US" dirty="0"/>
              <a:t>提供了一套强大的</a:t>
            </a:r>
            <a:r>
              <a:rPr lang="en-US" altLang="zh-CN" dirty="0"/>
              <a:t>SQL</a:t>
            </a:r>
            <a:r>
              <a:rPr lang="zh-CN" altLang="en-US" dirty="0"/>
              <a:t>算子。同时</a:t>
            </a:r>
            <a:r>
              <a:rPr lang="en-US" altLang="zh-CN" dirty="0"/>
              <a:t>Spark SQL</a:t>
            </a:r>
            <a:r>
              <a:rPr lang="zh-CN" altLang="en-US" dirty="0"/>
              <a:t>还不断的兼容不同的</a:t>
            </a:r>
            <a:r>
              <a:rPr lang="en-US" altLang="zh-CN" dirty="0"/>
              <a:t>Hadoop</a:t>
            </a:r>
            <a:r>
              <a:rPr lang="zh-CN" altLang="en-US" dirty="0"/>
              <a:t>项目（如</a:t>
            </a:r>
            <a:r>
              <a:rPr lang="en-US" altLang="zh-CN" dirty="0"/>
              <a:t>HDFS</a:t>
            </a:r>
            <a:r>
              <a:rPr lang="zh-CN" altLang="en-US" dirty="0"/>
              <a:t>、</a:t>
            </a:r>
            <a:r>
              <a:rPr lang="en-US" altLang="zh-CN" dirty="0"/>
              <a:t>Hive</a:t>
            </a:r>
            <a:r>
              <a:rPr lang="zh-CN" altLang="en-US" dirty="0"/>
              <a:t>等），为它的发展提供了广阔空间。</a:t>
            </a:r>
            <a:endParaRPr lang="zh-CN" altLang="en-US" dirty="0"/>
          </a:p>
          <a:p>
            <a:r>
              <a:rPr lang="en-US" altLang="zh-CN" dirty="0"/>
              <a:t>Spark Streaming</a:t>
            </a:r>
            <a:endParaRPr lang="en-US" altLang="zh-CN" dirty="0"/>
          </a:p>
          <a:p>
            <a:r>
              <a:rPr lang="en-US" altLang="zh-CN" dirty="0"/>
              <a:t>Spark Streaming</a:t>
            </a:r>
            <a:r>
              <a:rPr lang="zh-CN" altLang="en-US" dirty="0"/>
              <a:t>是一种构建在</a:t>
            </a:r>
            <a:r>
              <a:rPr lang="en-US" altLang="zh-CN" dirty="0"/>
              <a:t>Spark</a:t>
            </a:r>
            <a:r>
              <a:rPr lang="zh-CN" altLang="en-US" dirty="0"/>
              <a:t>上的实时的计算框架，它为</a:t>
            </a:r>
            <a:r>
              <a:rPr lang="en-US" altLang="zh-CN" dirty="0"/>
              <a:t>Spark</a:t>
            </a:r>
            <a:r>
              <a:rPr lang="zh-CN" altLang="en-US" dirty="0"/>
              <a:t>提供了处理大规模流数据的能力。</a:t>
            </a:r>
            <a:r>
              <a:rPr lang="en-US" altLang="zh-CN" dirty="0"/>
              <a:t>Spark Streaming</a:t>
            </a:r>
            <a:r>
              <a:rPr lang="zh-CN" altLang="en-US" dirty="0"/>
              <a:t>的优势在于：能运行在超过</a:t>
            </a:r>
            <a:r>
              <a:rPr lang="en-US" altLang="zh-CN" dirty="0"/>
              <a:t>100</a:t>
            </a:r>
            <a:r>
              <a:rPr lang="zh-CN" altLang="en-US" dirty="0"/>
              <a:t>以上的结点上，并达到秒级延迟；使用</a:t>
            </a:r>
            <a:r>
              <a:rPr lang="en-US" altLang="zh-CN" dirty="0"/>
              <a:t>Spark</a:t>
            </a:r>
            <a:r>
              <a:rPr lang="zh-CN" altLang="en-US" dirty="0"/>
              <a:t>作为 引擎，具有比较高的效率和容错性；可以集成</a:t>
            </a:r>
            <a:r>
              <a:rPr lang="en-US" altLang="zh-CN" dirty="0"/>
              <a:t>Spark</a:t>
            </a:r>
            <a:r>
              <a:rPr lang="zh-CN" altLang="en-US" dirty="0"/>
              <a:t>的批处理和交互查询功能，为实现复杂的算法 提供简单的接口。</a:t>
            </a:r>
            <a:endParaRPr lang="zh-CN" altLang="en-US" dirty="0"/>
          </a:p>
          <a:p>
            <a:endParaRPr lang="zh-CN" altLang="en-US" sz="17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4.5 Spark</a:t>
            </a:r>
            <a:r>
              <a:rPr lang="zh-CN" altLang="en-US" dirty="0"/>
              <a:t>组件</a:t>
            </a:r>
            <a:endParaRPr lang="en-US" dirty="0"/>
          </a:p>
        </p:txBody>
      </p:sp>
      <p:sp>
        <p:nvSpPr>
          <p:cNvPr id="3" name="内容占位符 2"/>
          <p:cNvSpPr>
            <a:spLocks noGrp="1"/>
          </p:cNvSpPr>
          <p:nvPr>
            <p:ph idx="1"/>
          </p:nvPr>
        </p:nvSpPr>
        <p:spPr/>
        <p:txBody>
          <a:bodyPr>
            <a:normAutofit fontScale="92500"/>
          </a:bodyPr>
          <a:lstStyle/>
          <a:p>
            <a:r>
              <a:rPr lang="en-US" altLang="zh-CN" b="1" dirty="0" err="1"/>
              <a:t>GraphX</a:t>
            </a:r>
            <a:endParaRPr lang="en-US" altLang="zh-CN" b="1" dirty="0"/>
          </a:p>
          <a:p>
            <a:r>
              <a:rPr lang="en-US" altLang="zh-CN" dirty="0" err="1"/>
              <a:t>GraphX</a:t>
            </a:r>
            <a:r>
              <a:rPr lang="zh-CN" altLang="en-US" dirty="0"/>
              <a:t>是基于</a:t>
            </a:r>
            <a:r>
              <a:rPr lang="en-US" altLang="zh-CN" dirty="0"/>
              <a:t>BSP</a:t>
            </a:r>
            <a:r>
              <a:rPr lang="zh-CN" altLang="en-US" dirty="0"/>
              <a:t>模型的图计算项目，在</a:t>
            </a:r>
            <a:r>
              <a:rPr lang="en-US" altLang="zh-CN" dirty="0"/>
              <a:t>Spark</a:t>
            </a:r>
            <a:r>
              <a:rPr lang="zh-CN" altLang="en-US" dirty="0"/>
              <a:t>上封装了类似</a:t>
            </a:r>
            <a:r>
              <a:rPr lang="en-US" altLang="zh-CN" dirty="0" err="1"/>
              <a:t>Pregel</a:t>
            </a:r>
            <a:r>
              <a:rPr lang="zh-CN" altLang="en-US" dirty="0"/>
              <a:t>的接口，进行大规模的同步全局的图计算，当用户进行多轮迭代的时候，基于</a:t>
            </a:r>
            <a:r>
              <a:rPr lang="en-US" altLang="zh-CN" dirty="0"/>
              <a:t>Spark</a:t>
            </a:r>
            <a:r>
              <a:rPr lang="zh-CN" altLang="en-US" dirty="0"/>
              <a:t>内存计算的</a:t>
            </a:r>
            <a:r>
              <a:rPr lang="en-US" altLang="zh-CN" dirty="0" err="1"/>
              <a:t>GraphX</a:t>
            </a:r>
            <a:r>
              <a:rPr lang="zh-CN" altLang="en-US" dirty="0"/>
              <a:t>优势更为明显。</a:t>
            </a:r>
            <a:endParaRPr lang="zh-CN" altLang="en-US" dirty="0"/>
          </a:p>
          <a:p>
            <a:r>
              <a:rPr lang="en-US" altLang="zh-CN" b="1" dirty="0" err="1"/>
              <a:t>MLlib</a:t>
            </a:r>
            <a:r>
              <a:rPr lang="en-US" altLang="zh-CN" b="1" dirty="0"/>
              <a:t>/ML</a:t>
            </a:r>
            <a:endParaRPr lang="en-US" altLang="zh-CN" b="1" dirty="0"/>
          </a:p>
          <a:p>
            <a:r>
              <a:rPr lang="en-US" altLang="zh-CN" dirty="0" err="1"/>
              <a:t>MLlib</a:t>
            </a:r>
            <a:r>
              <a:rPr lang="zh-CN" altLang="en-US" dirty="0"/>
              <a:t>是</a:t>
            </a:r>
            <a:r>
              <a:rPr lang="en-US" altLang="zh-CN" dirty="0"/>
              <a:t>Spark</a:t>
            </a:r>
            <a:r>
              <a:rPr lang="zh-CN" altLang="en-US" dirty="0"/>
              <a:t>的可扩展机器学习库。它的目标是使实用的机器学习算法可扩展并容易使用。 它提供包括机器学习算法、特征工程、管道、存储和其他实用工具。</a:t>
            </a:r>
            <a:r>
              <a:rPr lang="en-US" altLang="zh-CN" dirty="0" err="1"/>
              <a:t>MLlib</a:t>
            </a:r>
            <a:r>
              <a:rPr lang="zh-CN" altLang="en-US" dirty="0"/>
              <a:t>适用于</a:t>
            </a:r>
            <a:r>
              <a:rPr lang="en-US" altLang="zh-CN" dirty="0"/>
              <a:t>Spark</a:t>
            </a:r>
            <a:r>
              <a:rPr lang="zh-CN" altLang="en-US" dirty="0"/>
              <a:t>的</a:t>
            </a:r>
            <a:r>
              <a:rPr lang="en-US" altLang="zh-CN" dirty="0"/>
              <a:t>API</a:t>
            </a:r>
            <a:r>
              <a:rPr lang="zh-CN" altLang="en-US" dirty="0"/>
              <a:t>， 并且可以与</a:t>
            </a:r>
            <a:r>
              <a:rPr lang="en-US" altLang="zh-CN" dirty="0"/>
              <a:t>Python</a:t>
            </a:r>
            <a:r>
              <a:rPr lang="zh-CN" altLang="en-US" dirty="0"/>
              <a:t>（自</a:t>
            </a:r>
            <a:r>
              <a:rPr lang="en-US" altLang="zh-CN" dirty="0"/>
              <a:t>Spark 0.9</a:t>
            </a:r>
            <a:r>
              <a:rPr lang="zh-CN" altLang="en-US" dirty="0"/>
              <a:t>起）和</a:t>
            </a:r>
            <a:r>
              <a:rPr lang="en-US" altLang="zh-CN" dirty="0"/>
              <a:t>R</a:t>
            </a:r>
            <a:r>
              <a:rPr lang="zh-CN" altLang="en-US" dirty="0"/>
              <a:t>库（自</a:t>
            </a:r>
            <a:r>
              <a:rPr lang="en-US" altLang="zh-CN" dirty="0"/>
              <a:t>Spark 1.5</a:t>
            </a:r>
            <a:r>
              <a:rPr lang="zh-CN" altLang="en-US" dirty="0"/>
              <a:t>起）中的</a:t>
            </a:r>
            <a:r>
              <a:rPr lang="en-US" altLang="zh-CN" dirty="0" err="1"/>
              <a:t>NumPy</a:t>
            </a:r>
            <a:r>
              <a:rPr lang="zh-CN" altLang="en-US" dirty="0"/>
              <a:t>互操作。 可以使用任何</a:t>
            </a:r>
            <a:r>
              <a:rPr lang="en-US" altLang="zh-CN" dirty="0"/>
              <a:t>Hadoop</a:t>
            </a:r>
            <a:r>
              <a:rPr lang="zh-CN" altLang="en-US" dirty="0"/>
              <a:t>数据源（例如</a:t>
            </a:r>
            <a:r>
              <a:rPr lang="en-US" altLang="zh-CN" dirty="0"/>
              <a:t>HDFS</a:t>
            </a:r>
            <a:r>
              <a:rPr lang="zh-CN" altLang="en-US" dirty="0"/>
              <a:t>，</a:t>
            </a:r>
            <a:r>
              <a:rPr lang="en-US" altLang="zh-CN" dirty="0" err="1"/>
              <a:t>HBase</a:t>
            </a:r>
            <a:r>
              <a:rPr lang="zh-CN" altLang="en-US" dirty="0"/>
              <a:t>或本地文件），从而轻松插入</a:t>
            </a:r>
            <a:r>
              <a:rPr lang="en-US" altLang="zh-CN" dirty="0"/>
              <a:t>Hadoop</a:t>
            </a:r>
            <a:r>
              <a:rPr lang="zh-CN" altLang="en-US" dirty="0"/>
              <a:t>工作流。 </a:t>
            </a:r>
            <a:r>
              <a:rPr lang="en-US" altLang="zh-CN" dirty="0"/>
              <a:t>spark.ml</a:t>
            </a:r>
            <a:r>
              <a:rPr lang="zh-CN" altLang="en-US" dirty="0"/>
              <a:t>是</a:t>
            </a:r>
            <a:r>
              <a:rPr lang="en-US" altLang="zh-CN" dirty="0"/>
              <a:t>Spark 1.2</a:t>
            </a:r>
            <a:r>
              <a:rPr lang="zh-CN" altLang="en-US" dirty="0"/>
              <a:t>中引入的新程序包，旨在提供统一的高级</a:t>
            </a:r>
            <a:r>
              <a:rPr lang="en-US" altLang="zh-CN" dirty="0"/>
              <a:t>API</a:t>
            </a:r>
            <a:r>
              <a:rPr lang="zh-CN" altLang="en-US" dirty="0"/>
              <a:t>集，以帮助用户创建和调整实用 的机器学习管道，它目前是</a:t>
            </a:r>
            <a:r>
              <a:rPr lang="en-US" altLang="zh-CN" dirty="0"/>
              <a:t>Alpha</a:t>
            </a:r>
            <a:r>
              <a:rPr lang="zh-CN" altLang="en-US" dirty="0"/>
              <a:t>组件。随着</a:t>
            </a:r>
            <a:r>
              <a:rPr lang="en-US" altLang="zh-CN" dirty="0"/>
              <a:t>spark.ml</a:t>
            </a:r>
            <a:r>
              <a:rPr lang="zh-CN" altLang="en-US" dirty="0"/>
              <a:t>的开发，也将继续支持</a:t>
            </a:r>
            <a:r>
              <a:rPr lang="en-US" altLang="zh-CN" dirty="0" err="1"/>
              <a:t>spark.mllib</a:t>
            </a:r>
            <a:r>
              <a:rPr lang="zh-CN" altLang="en-US" dirty="0"/>
              <a:t>并向其 中添加功能。</a:t>
            </a:r>
            <a:endParaRPr lang="zh-CN" altLang="en-US" dirty="0"/>
          </a:p>
          <a:p>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Learn Spark Components - Spark Tutorial - Intellipaa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41145" y="1085125"/>
            <a:ext cx="10062602" cy="48118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附录</a:t>
            </a:r>
            <a:endParaRPr lang="en-US" dirty="0"/>
          </a:p>
        </p:txBody>
      </p:sp>
      <p:sp>
        <p:nvSpPr>
          <p:cNvPr id="3" name="文本占位符 2"/>
          <p:cNvSpPr>
            <a:spLocks noGrp="1"/>
          </p:cNvSpPr>
          <p:nvPr>
            <p:ph type="body" idx="1"/>
          </p:nvPr>
        </p:nvSpPr>
        <p:spPr/>
        <p:txBody>
          <a:bodyPr/>
          <a:lstStyle/>
          <a:p>
            <a:r>
              <a:rPr lang="en-US" dirty="0"/>
              <a:t>LINUX </a:t>
            </a:r>
            <a:r>
              <a:rPr lang="zh-CN" altLang="en-US" dirty="0"/>
              <a:t>命令</a:t>
            </a:r>
            <a:endParaRPr 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1.Linux</a:t>
            </a:r>
            <a:r>
              <a:rPr lang="zh-CN" altLang="en-US" dirty="0"/>
              <a:t>操作系统</a:t>
            </a:r>
            <a:endParaRPr lang="en-US" dirty="0"/>
          </a:p>
        </p:txBody>
      </p:sp>
      <p:sp>
        <p:nvSpPr>
          <p:cNvPr id="3" name="内容占位符 2"/>
          <p:cNvSpPr>
            <a:spLocks noGrp="1"/>
          </p:cNvSpPr>
          <p:nvPr>
            <p:ph idx="1"/>
          </p:nvPr>
        </p:nvSpPr>
        <p:spPr/>
        <p:txBody>
          <a:bodyPr>
            <a:normAutofit fontScale="92500" lnSpcReduction="20000"/>
          </a:bodyPr>
          <a:lstStyle/>
          <a:p>
            <a:r>
              <a:rPr lang="en-US" altLang="zh-CN" dirty="0"/>
              <a:t>Linux</a:t>
            </a:r>
            <a:r>
              <a:rPr lang="zh-CN" altLang="en-US" dirty="0"/>
              <a:t>是一个内核，而不是操作系统，基于</a:t>
            </a:r>
            <a:r>
              <a:rPr lang="en-US" altLang="zh-CN" dirty="0"/>
              <a:t>Linux</a:t>
            </a:r>
            <a:r>
              <a:rPr lang="zh-CN" altLang="en-US" dirty="0"/>
              <a:t>内核开发的</a:t>
            </a:r>
            <a:r>
              <a:rPr lang="en-US" altLang="zh-CN" dirty="0"/>
              <a:t>Ubuntu</a:t>
            </a:r>
            <a:r>
              <a:rPr lang="zh-CN" altLang="en-US" dirty="0"/>
              <a:t>、</a:t>
            </a:r>
            <a:r>
              <a:rPr lang="en-US" altLang="zh-CN" dirty="0"/>
              <a:t>Fedora</a:t>
            </a:r>
            <a:r>
              <a:rPr lang="zh-CN" altLang="en-US" dirty="0"/>
              <a:t>等才是操作系统。</a:t>
            </a:r>
            <a:r>
              <a:rPr lang="en-US" altLang="zh-CN" dirty="0"/>
              <a:t>Linux</a:t>
            </a:r>
            <a:r>
              <a:rPr lang="zh-CN" altLang="en-US" dirty="0"/>
              <a:t>是 由当时身为学生的</a:t>
            </a:r>
            <a:r>
              <a:rPr lang="en-US" altLang="zh-CN" dirty="0"/>
              <a:t>Linus Torvalds</a:t>
            </a:r>
            <a:r>
              <a:rPr lang="zh-CN" altLang="en-US" dirty="0"/>
              <a:t>于</a:t>
            </a:r>
            <a:r>
              <a:rPr lang="en-US" altLang="zh-CN" dirty="0"/>
              <a:t>1991</a:t>
            </a:r>
            <a:r>
              <a:rPr lang="zh-CN" altLang="en-US" dirty="0"/>
              <a:t>年开发的。二十世纪七十年代，</a:t>
            </a:r>
            <a:r>
              <a:rPr lang="en-US" altLang="zh-CN" dirty="0" err="1"/>
              <a:t>KenThompson</a:t>
            </a:r>
            <a:r>
              <a:rPr lang="zh-CN" altLang="en-US" dirty="0"/>
              <a:t>、 </a:t>
            </a:r>
            <a:r>
              <a:rPr lang="en-US" altLang="zh-CN" dirty="0"/>
              <a:t>Dennis Ritchie</a:t>
            </a:r>
            <a:r>
              <a:rPr lang="zh-CN" altLang="en-US" dirty="0"/>
              <a:t>等人在</a:t>
            </a:r>
            <a:r>
              <a:rPr lang="en-US" altLang="zh-CN" dirty="0"/>
              <a:t>AT&amp;T</a:t>
            </a:r>
            <a:r>
              <a:rPr lang="zh-CN" altLang="en-US" dirty="0"/>
              <a:t>的贝尔实验室开发出</a:t>
            </a:r>
            <a:r>
              <a:rPr lang="en-US" altLang="zh-CN" dirty="0"/>
              <a:t>Unix</a:t>
            </a:r>
            <a:r>
              <a:rPr lang="zh-CN" altLang="en-US" dirty="0"/>
              <a:t>操作系统，</a:t>
            </a:r>
            <a:r>
              <a:rPr lang="en-US" altLang="zh-CN" dirty="0"/>
              <a:t>Unix</a:t>
            </a:r>
            <a:r>
              <a:rPr lang="zh-CN" altLang="en-US" dirty="0"/>
              <a:t>操作系统，是一个强大的多用户、 多任务操作系统，其支持多种处理器架构，属于分时操作系统。</a:t>
            </a:r>
            <a:r>
              <a:rPr lang="en-US" altLang="zh-CN" dirty="0"/>
              <a:t>1984</a:t>
            </a:r>
            <a:r>
              <a:rPr lang="zh-CN" altLang="en-US" dirty="0"/>
              <a:t>年，由于</a:t>
            </a:r>
            <a:r>
              <a:rPr lang="en-US" altLang="zh-CN" dirty="0"/>
              <a:t>AT&amp;T</a:t>
            </a:r>
            <a:r>
              <a:rPr lang="zh-CN" altLang="en-US" dirty="0"/>
              <a:t>政策的改变， 在</a:t>
            </a:r>
            <a:r>
              <a:rPr lang="en-US" altLang="zh-CN" dirty="0"/>
              <a:t>Version 7 Unix</a:t>
            </a:r>
            <a:r>
              <a:rPr lang="zh-CN" altLang="en-US" dirty="0"/>
              <a:t>推出之后不再对学生提供源代码，为了教学的需要，</a:t>
            </a:r>
            <a:r>
              <a:rPr lang="en-US" altLang="zh-CN" dirty="0"/>
              <a:t>Andrew S. </a:t>
            </a:r>
            <a:r>
              <a:rPr lang="en-US" altLang="zh-CN" dirty="0" err="1"/>
              <a:t>Tanenbaum</a:t>
            </a:r>
            <a:r>
              <a:rPr lang="zh-CN" altLang="en-US" dirty="0"/>
              <a:t>教授 开发了一个不包含任何</a:t>
            </a:r>
            <a:r>
              <a:rPr lang="en-US" altLang="zh-CN" dirty="0"/>
              <a:t>AT&amp;T</a:t>
            </a:r>
            <a:r>
              <a:rPr lang="zh-CN" altLang="en-US" dirty="0"/>
              <a:t>源代码的类</a:t>
            </a:r>
            <a:r>
              <a:rPr lang="en-US" altLang="zh-CN" dirty="0"/>
              <a:t>Unix</a:t>
            </a:r>
            <a:r>
              <a:rPr lang="zh-CN" altLang="en-US" dirty="0"/>
              <a:t>操作系统，命名为</a:t>
            </a:r>
            <a:r>
              <a:rPr lang="en-US" altLang="zh-CN" dirty="0" err="1"/>
              <a:t>Minix</a:t>
            </a:r>
            <a:r>
              <a:rPr lang="zh-CN" altLang="en-US" dirty="0"/>
              <a:t>。几乎与此同时， </a:t>
            </a:r>
            <a:r>
              <a:rPr lang="en-US" altLang="zh-CN" dirty="0"/>
              <a:t>Richard Stallman</a:t>
            </a:r>
            <a:r>
              <a:rPr lang="zh-CN" altLang="en-US" dirty="0"/>
              <a:t>发起以创建一套完全自由的操作系统为目标的</a:t>
            </a:r>
            <a:r>
              <a:rPr lang="en-US" altLang="zh-CN" dirty="0"/>
              <a:t>GUN</a:t>
            </a:r>
            <a:r>
              <a:rPr lang="zh-CN" altLang="en-US" dirty="0"/>
              <a:t>项目，并创建</a:t>
            </a:r>
            <a:r>
              <a:rPr lang="en-US" altLang="zh-CN" dirty="0"/>
              <a:t>GNU</a:t>
            </a:r>
            <a:r>
              <a:rPr lang="zh-CN" altLang="en-US" dirty="0"/>
              <a:t>通用公共许可证 </a:t>
            </a:r>
            <a:r>
              <a:rPr lang="en-US" altLang="zh-CN" dirty="0"/>
              <a:t>GPL(General Public License)</a:t>
            </a:r>
            <a:r>
              <a:rPr lang="zh-CN" altLang="en-US" dirty="0"/>
              <a:t>。</a:t>
            </a:r>
            <a:r>
              <a:rPr lang="en-US" altLang="zh-CN" dirty="0"/>
              <a:t>1991</a:t>
            </a:r>
            <a:r>
              <a:rPr lang="zh-CN" altLang="en-US" dirty="0"/>
              <a:t>年，芬兰赫尔辛基大学的学生</a:t>
            </a:r>
            <a:r>
              <a:rPr lang="en-US" altLang="zh-CN" dirty="0"/>
              <a:t>Linus Torvalds</a:t>
            </a:r>
            <a:r>
              <a:rPr lang="zh-CN" altLang="en-US" dirty="0"/>
              <a:t>受到 </a:t>
            </a:r>
            <a:r>
              <a:rPr lang="en-US" altLang="zh-CN" dirty="0" err="1"/>
              <a:t>Minix</a:t>
            </a:r>
            <a:r>
              <a:rPr lang="zh-CN" altLang="en-US" dirty="0"/>
              <a:t>操作系统的启发基于</a:t>
            </a:r>
            <a:r>
              <a:rPr lang="en-US" altLang="zh-CN" dirty="0"/>
              <a:t>GUN</a:t>
            </a:r>
            <a:r>
              <a:rPr lang="zh-CN" altLang="en-US" dirty="0"/>
              <a:t>项目的</a:t>
            </a:r>
            <a:r>
              <a:rPr lang="en-US" altLang="zh-CN" dirty="0" err="1"/>
              <a:t>gcc</a:t>
            </a:r>
            <a:r>
              <a:rPr lang="zh-CN" altLang="en-US" dirty="0"/>
              <a:t>、</a:t>
            </a:r>
            <a:r>
              <a:rPr lang="en-US" altLang="zh-CN" dirty="0"/>
              <a:t>bash</a:t>
            </a:r>
            <a:r>
              <a:rPr lang="zh-CN" altLang="en-US" dirty="0"/>
              <a:t>开发了针对</a:t>
            </a:r>
            <a:r>
              <a:rPr lang="en-US" altLang="zh-CN" dirty="0"/>
              <a:t>386</a:t>
            </a:r>
            <a:r>
              <a:rPr lang="zh-CN" altLang="en-US" dirty="0"/>
              <a:t>机器的</a:t>
            </a:r>
            <a:r>
              <a:rPr lang="en-US" altLang="zh-CN" dirty="0" err="1"/>
              <a:t>Lniux</a:t>
            </a:r>
            <a:r>
              <a:rPr lang="zh-CN" altLang="en-US" dirty="0"/>
              <a:t>内核，并将其发布于网络。 此内核代码一经发出便受到大量关注，此后大量程序员参与了</a:t>
            </a:r>
            <a:r>
              <a:rPr lang="en-US" altLang="zh-CN" dirty="0"/>
              <a:t>Linux</a:t>
            </a:r>
            <a:r>
              <a:rPr lang="zh-CN" altLang="en-US" dirty="0"/>
              <a:t>内核代码的编写修改工作， </a:t>
            </a:r>
            <a:r>
              <a:rPr lang="en-US" altLang="zh-CN" dirty="0"/>
              <a:t>1994</a:t>
            </a:r>
            <a:r>
              <a:rPr lang="zh-CN" altLang="en-US" dirty="0"/>
              <a:t>年</a:t>
            </a:r>
            <a:r>
              <a:rPr lang="en-US" altLang="zh-CN" dirty="0"/>
              <a:t>3</a:t>
            </a:r>
            <a:r>
              <a:rPr lang="zh-CN" altLang="en-US" dirty="0"/>
              <a:t>月，</a:t>
            </a:r>
            <a:r>
              <a:rPr lang="en-US" altLang="zh-CN" dirty="0"/>
              <a:t>Linux1.0</a:t>
            </a:r>
            <a:r>
              <a:rPr lang="zh-CN" altLang="en-US" dirty="0"/>
              <a:t>按照完全自由免费的协议发布，随后正式采用</a:t>
            </a:r>
            <a:r>
              <a:rPr lang="en-US" altLang="zh-CN" dirty="0"/>
              <a:t>GPL</a:t>
            </a:r>
            <a:r>
              <a:rPr lang="zh-CN" altLang="en-US" dirty="0"/>
              <a:t>协议。作为类</a:t>
            </a:r>
            <a:r>
              <a:rPr lang="en-US" altLang="zh-CN" dirty="0"/>
              <a:t>Unix</a:t>
            </a:r>
            <a:r>
              <a:rPr lang="zh-CN" altLang="en-US" dirty="0"/>
              <a:t>系统，</a:t>
            </a:r>
            <a:r>
              <a:rPr lang="en-US" altLang="zh-CN" dirty="0"/>
              <a:t>Linux </a:t>
            </a:r>
            <a:r>
              <a:rPr lang="zh-CN" altLang="en-US" dirty="0"/>
              <a:t>具有与</a:t>
            </a:r>
            <a:r>
              <a:rPr lang="en-US" altLang="zh-CN" dirty="0"/>
              <a:t>Unix</a:t>
            </a:r>
            <a:r>
              <a:rPr lang="zh-CN" altLang="en-US" dirty="0"/>
              <a:t>系统类似的程式界面与操作方式，也继承了</a:t>
            </a:r>
            <a:r>
              <a:rPr lang="en-US" altLang="zh-CN" dirty="0"/>
              <a:t>Unix</a:t>
            </a:r>
            <a:r>
              <a:rPr lang="zh-CN" altLang="en-US" dirty="0"/>
              <a:t>稳定高效率的特点。但与</a:t>
            </a:r>
            <a:r>
              <a:rPr lang="en-US" altLang="zh-CN" dirty="0"/>
              <a:t>Unix</a:t>
            </a:r>
            <a:r>
              <a:rPr lang="zh-CN" altLang="en-US" dirty="0"/>
              <a:t>相比，</a:t>
            </a:r>
            <a:r>
              <a:rPr lang="en-US" altLang="zh-CN" dirty="0"/>
              <a:t>Linux </a:t>
            </a:r>
            <a:r>
              <a:rPr lang="zh-CN" altLang="en-US" dirty="0"/>
              <a:t>支持多种硬件平台，且完全免费，用户可以免费获得和修改源代码，因此</a:t>
            </a:r>
            <a:r>
              <a:rPr lang="en-US" altLang="zh-CN" dirty="0"/>
              <a:t>Linux</a:t>
            </a:r>
            <a:r>
              <a:rPr lang="zh-CN" altLang="en-US" dirty="0"/>
              <a:t>逐渐取代</a:t>
            </a:r>
            <a:r>
              <a:rPr lang="en-US" altLang="zh-CN" dirty="0"/>
              <a:t>Unix</a:t>
            </a:r>
            <a:r>
              <a:rPr lang="zh-CN" altLang="en-US" dirty="0"/>
              <a:t>成为非常 受人欢迎的作业系统。</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97280" y="2108201"/>
            <a:ext cx="4119613" cy="3760891"/>
          </a:xfrm>
        </p:spPr>
        <p:txBody>
          <a:bodyPr/>
          <a:lstStyle/>
          <a:p>
            <a:r>
              <a:rPr lang="en-US" dirty="0"/>
              <a:t>1.</a:t>
            </a:r>
            <a:r>
              <a:rPr lang="zh-CN" altLang="en-US" dirty="0"/>
              <a:t>存储设备容量不断增加</a:t>
            </a:r>
            <a:endParaRPr lang="en-US" altLang="zh-CN" dirty="0"/>
          </a:p>
          <a:p>
            <a:r>
              <a:rPr lang="zh-CN" altLang="en-US" dirty="0"/>
              <a:t>数据被存储在磁盘，光盘，闪存等各种类型的存储介质中，随着科学技术的不断进步，存储设备的制造工艺不断升级，容量大幅增加，速度不断提升，价格却在不断下降。</a:t>
            </a:r>
            <a:endParaRPr lang="zh-CN" altLang="en-US" dirty="0"/>
          </a:p>
          <a:p>
            <a:endParaRPr lang="en-US" dirty="0"/>
          </a:p>
        </p:txBody>
      </p:sp>
      <p:pic>
        <p:nvPicPr>
          <p:cNvPr id="4" name="Picture 3" descr="图片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75708" y="1991167"/>
            <a:ext cx="6534351" cy="4399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rmAutofit/>
          </a:bodyPr>
          <a:lstStyle/>
          <a:p>
            <a:r>
              <a:rPr lang="en-US" altLang="zh-CN" sz="3700" dirty="0"/>
              <a:t>1.1</a:t>
            </a:r>
            <a:r>
              <a:rPr lang="zh-CN" altLang="en-US" sz="3700" dirty="0"/>
              <a:t>信息技术为大数据时代提供技术支撑</a:t>
            </a:r>
            <a:endParaRPr lang="en-US" sz="37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2.Linux</a:t>
            </a:r>
            <a:r>
              <a:rPr lang="zh-CN" altLang="en-US" dirty="0"/>
              <a:t>基本操作</a:t>
            </a:r>
            <a:endParaRPr lang="en-US" dirty="0"/>
          </a:p>
        </p:txBody>
      </p:sp>
      <p:sp>
        <p:nvSpPr>
          <p:cNvPr id="3" name="内容占位符 2"/>
          <p:cNvSpPr>
            <a:spLocks noGrp="1"/>
          </p:cNvSpPr>
          <p:nvPr>
            <p:ph idx="1"/>
          </p:nvPr>
        </p:nvSpPr>
        <p:spPr/>
        <p:txBody>
          <a:bodyPr>
            <a:normAutofit fontScale="85000" lnSpcReduction="10000"/>
          </a:bodyPr>
          <a:lstStyle/>
          <a:p>
            <a:r>
              <a:rPr lang="en-US" b="1" dirty="0"/>
              <a:t>2.1 </a:t>
            </a:r>
            <a:r>
              <a:rPr lang="zh-CN" altLang="en-US" b="1" dirty="0"/>
              <a:t>目录（文件夹）操作</a:t>
            </a:r>
            <a:endParaRPr lang="en-US" altLang="zh-CN" b="1" dirty="0"/>
          </a:p>
          <a:p>
            <a:r>
              <a:rPr lang="en-US" dirty="0" err="1"/>
              <a:t>mkdir</a:t>
            </a:r>
            <a:r>
              <a:rPr lang="en-US" dirty="0"/>
              <a:t> </a:t>
            </a:r>
            <a:r>
              <a:rPr lang="en-US" dirty="0" err="1"/>
              <a:t>mydir</a:t>
            </a:r>
            <a:r>
              <a:rPr lang="en-US" dirty="0"/>
              <a:t> </a:t>
            </a:r>
            <a:r>
              <a:rPr lang="zh-CN" altLang="en-US" dirty="0"/>
              <a:t>创建目录</a:t>
            </a:r>
            <a:endParaRPr lang="en-US" altLang="zh-CN" dirty="0"/>
          </a:p>
          <a:p>
            <a:pPr marL="0" indent="0">
              <a:buNone/>
            </a:pPr>
            <a:r>
              <a:rPr lang="en-US" dirty="0"/>
              <a:t>  </a:t>
            </a:r>
            <a:r>
              <a:rPr lang="en-US" dirty="0" err="1"/>
              <a:t>rmdir</a:t>
            </a:r>
            <a:r>
              <a:rPr lang="en-US" dirty="0"/>
              <a:t> </a:t>
            </a:r>
            <a:r>
              <a:rPr lang="en-US" dirty="0" err="1"/>
              <a:t>mydir</a:t>
            </a:r>
            <a:r>
              <a:rPr lang="en-US" dirty="0"/>
              <a:t> </a:t>
            </a:r>
            <a:r>
              <a:rPr lang="zh-CN" altLang="en-US" dirty="0"/>
              <a:t>删除目录</a:t>
            </a:r>
            <a:endParaRPr lang="en-US" altLang="zh-CN" dirty="0"/>
          </a:p>
          <a:p>
            <a:pPr marL="0" indent="0">
              <a:buNone/>
            </a:pPr>
            <a:r>
              <a:rPr lang="en-US" altLang="zh-CN" dirty="0"/>
              <a:t>  cd </a:t>
            </a:r>
            <a:r>
              <a:rPr lang="en-US" altLang="zh-CN" dirty="0" err="1"/>
              <a:t>mydir</a:t>
            </a:r>
            <a:r>
              <a:rPr lang="en-US" altLang="zh-CN" dirty="0"/>
              <a:t> </a:t>
            </a:r>
            <a:r>
              <a:rPr lang="zh-CN" altLang="en-US" dirty="0"/>
              <a:t>改变当前目录到</a:t>
            </a:r>
            <a:r>
              <a:rPr lang="en-US" altLang="zh-CN" dirty="0" err="1"/>
              <a:t>mydir</a:t>
            </a:r>
            <a:endParaRPr lang="en-US" altLang="zh-CN" dirty="0"/>
          </a:p>
          <a:p>
            <a:pPr marL="0" indent="0">
              <a:buNone/>
            </a:pPr>
            <a:r>
              <a:rPr lang="en-US" b="1" dirty="0"/>
              <a:t>2.2 </a:t>
            </a:r>
            <a:r>
              <a:rPr lang="zh-CN" altLang="en-US" b="1" dirty="0"/>
              <a:t>文件操作</a:t>
            </a:r>
            <a:endParaRPr lang="en-US" altLang="zh-CN" b="1" dirty="0"/>
          </a:p>
          <a:p>
            <a:pPr marL="0" indent="0">
              <a:buNone/>
            </a:pPr>
            <a:r>
              <a:rPr lang="en-US" dirty="0"/>
              <a:t>touch myfile.txt </a:t>
            </a:r>
            <a:r>
              <a:rPr lang="zh-CN" altLang="en-US" dirty="0"/>
              <a:t>创建文件</a:t>
            </a:r>
            <a:endParaRPr lang="en-US" altLang="zh-CN" dirty="0"/>
          </a:p>
          <a:p>
            <a:pPr marL="0" indent="0">
              <a:buNone/>
            </a:pPr>
            <a:r>
              <a:rPr lang="en-US" dirty="0"/>
              <a:t>cat myfile.txt </a:t>
            </a:r>
            <a:r>
              <a:rPr lang="zh-CN" altLang="en-US" dirty="0"/>
              <a:t>显示文件</a:t>
            </a:r>
            <a:endParaRPr lang="en-US" altLang="zh-CN" dirty="0"/>
          </a:p>
          <a:p>
            <a:pPr marL="0" indent="0">
              <a:buNone/>
            </a:pPr>
            <a:r>
              <a:rPr lang="en-US" dirty="0"/>
              <a:t>head myfile.txt </a:t>
            </a:r>
            <a:r>
              <a:rPr lang="zh-CN" altLang="en-US" dirty="0"/>
              <a:t>显示文件头部</a:t>
            </a:r>
            <a:endParaRPr lang="en-US" altLang="zh-CN" dirty="0"/>
          </a:p>
          <a:p>
            <a:pPr marL="0" indent="0">
              <a:buNone/>
            </a:pPr>
            <a:r>
              <a:rPr lang="en-US" dirty="0"/>
              <a:t>tail myfile.txt </a:t>
            </a:r>
            <a:r>
              <a:rPr lang="zh-CN" altLang="en-US" dirty="0"/>
              <a:t>显示文件尾部</a:t>
            </a:r>
            <a:endParaRPr lang="en-US" altLang="zh-CN" dirty="0"/>
          </a:p>
          <a:p>
            <a:pPr marL="0" indent="0">
              <a:buNone/>
            </a:pPr>
            <a:endParaRPr 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2.Linux</a:t>
            </a:r>
            <a:r>
              <a:rPr lang="zh-CN" altLang="en-US" dirty="0"/>
              <a:t>基本操作</a:t>
            </a:r>
            <a:endParaRPr lang="en-US" dirty="0"/>
          </a:p>
        </p:txBody>
      </p:sp>
      <p:sp>
        <p:nvSpPr>
          <p:cNvPr id="3" name="内容占位符 2"/>
          <p:cNvSpPr>
            <a:spLocks noGrp="1"/>
          </p:cNvSpPr>
          <p:nvPr>
            <p:ph idx="1"/>
          </p:nvPr>
        </p:nvSpPr>
        <p:spPr/>
        <p:txBody>
          <a:bodyPr>
            <a:normAutofit/>
          </a:bodyPr>
          <a:lstStyle/>
          <a:p>
            <a:pPr marL="0" indent="0">
              <a:buNone/>
            </a:pPr>
            <a:r>
              <a:rPr lang="en-US" dirty="0"/>
              <a:t>less myfile.txt </a:t>
            </a:r>
            <a:r>
              <a:rPr lang="zh-CN" altLang="en-US" dirty="0"/>
              <a:t>显示文件</a:t>
            </a:r>
            <a:endParaRPr lang="en-US" altLang="zh-CN" dirty="0"/>
          </a:p>
          <a:p>
            <a:pPr marL="0" indent="0">
              <a:buNone/>
            </a:pPr>
            <a:r>
              <a:rPr lang="en-US" dirty="0"/>
              <a:t>more myfile.txt </a:t>
            </a:r>
            <a:r>
              <a:rPr lang="zh-CN" altLang="en-US" dirty="0"/>
              <a:t>显示文件</a:t>
            </a:r>
            <a:endParaRPr lang="en-US" altLang="zh-CN" dirty="0"/>
          </a:p>
          <a:p>
            <a:pPr marL="0" indent="0">
              <a:buNone/>
            </a:pPr>
            <a:r>
              <a:rPr lang="en-US" altLang="zh-CN" dirty="0"/>
              <a:t>vim myfile.txt </a:t>
            </a:r>
            <a:r>
              <a:rPr lang="zh-CN" altLang="en-US" dirty="0"/>
              <a:t>编辑文件</a:t>
            </a:r>
            <a:endParaRPr lang="en-US" altLang="zh-CN" dirty="0"/>
          </a:p>
          <a:p>
            <a:pPr marL="0" indent="0">
              <a:buNone/>
            </a:pPr>
            <a:r>
              <a:rPr lang="en-US" altLang="zh-CN" dirty="0" err="1"/>
              <a:t>rm</a:t>
            </a:r>
            <a:r>
              <a:rPr lang="en-US" altLang="zh-CN" dirty="0"/>
              <a:t> myfile.txt </a:t>
            </a:r>
            <a:r>
              <a:rPr lang="zh-CN" altLang="en-US" dirty="0"/>
              <a:t>删除文件</a:t>
            </a:r>
            <a:endParaRPr lang="en-US" altLang="zh-CN" dirty="0"/>
          </a:p>
          <a:p>
            <a:pPr marL="0" indent="0">
              <a:buNone/>
            </a:pPr>
            <a:r>
              <a:rPr lang="en-US" altLang="zh-CN" b="1" dirty="0"/>
              <a:t>2.3.</a:t>
            </a:r>
            <a:r>
              <a:rPr lang="zh-CN" altLang="en-US" b="1" dirty="0"/>
              <a:t>文件</a:t>
            </a:r>
            <a:r>
              <a:rPr lang="en-US" altLang="zh-CN" b="1" dirty="0"/>
              <a:t>/</a:t>
            </a:r>
            <a:r>
              <a:rPr lang="zh-CN" altLang="en-US" b="1" dirty="0"/>
              <a:t>文件夹操作</a:t>
            </a:r>
            <a:endParaRPr lang="en-US" altLang="zh-CN" b="1" dirty="0"/>
          </a:p>
          <a:p>
            <a:pPr marL="0" indent="0">
              <a:buNone/>
            </a:pPr>
            <a:r>
              <a:rPr lang="en-US" altLang="zh-CN" dirty="0"/>
              <a:t>ls </a:t>
            </a:r>
            <a:r>
              <a:rPr lang="zh-CN" altLang="en-US" dirty="0"/>
              <a:t>列出当前目录下的文件和文件夹</a:t>
            </a:r>
            <a:endParaRPr lang="en-US" altLang="zh-CN" dirty="0"/>
          </a:p>
          <a:p>
            <a:pPr marL="0" indent="0">
              <a:buNone/>
            </a:pPr>
            <a:r>
              <a:rPr lang="en-US" altLang="zh-CN" dirty="0" err="1"/>
              <a:t>chmod</a:t>
            </a:r>
            <a:r>
              <a:rPr lang="en-US" altLang="zh-CN" dirty="0"/>
              <a:t> </a:t>
            </a:r>
            <a:r>
              <a:rPr lang="zh-CN" altLang="en-US" dirty="0"/>
              <a:t>改变文件或者目录权限</a:t>
            </a:r>
            <a:endParaRPr lang="en-US" altLang="zh-CN" dirty="0"/>
          </a:p>
          <a:p>
            <a:pPr marL="0" indent="0">
              <a:buNone/>
            </a:pPr>
            <a:endParaRPr 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2.Linux</a:t>
            </a:r>
            <a:r>
              <a:rPr lang="zh-CN" altLang="en-US" dirty="0"/>
              <a:t>基本操作</a:t>
            </a:r>
            <a:endParaRPr lang="en-US" dirty="0"/>
          </a:p>
        </p:txBody>
      </p:sp>
      <p:sp>
        <p:nvSpPr>
          <p:cNvPr id="3" name="内容占位符 2"/>
          <p:cNvSpPr>
            <a:spLocks noGrp="1"/>
          </p:cNvSpPr>
          <p:nvPr>
            <p:ph idx="1"/>
          </p:nvPr>
        </p:nvSpPr>
        <p:spPr/>
        <p:txBody>
          <a:bodyPr>
            <a:normAutofit/>
          </a:bodyPr>
          <a:lstStyle/>
          <a:p>
            <a:pPr marL="0" indent="0">
              <a:buNone/>
            </a:pPr>
            <a:r>
              <a:rPr lang="en-US" dirty="0"/>
              <a:t>less myfile.txt </a:t>
            </a:r>
            <a:r>
              <a:rPr lang="zh-CN" altLang="en-US" dirty="0"/>
              <a:t>显示文件</a:t>
            </a:r>
            <a:endParaRPr lang="en-US" altLang="zh-CN" dirty="0"/>
          </a:p>
          <a:p>
            <a:pPr marL="0" indent="0">
              <a:buNone/>
            </a:pPr>
            <a:r>
              <a:rPr lang="en-US" dirty="0"/>
              <a:t>more myfile.txt </a:t>
            </a:r>
            <a:r>
              <a:rPr lang="zh-CN" altLang="en-US" dirty="0"/>
              <a:t>显示文件</a:t>
            </a:r>
            <a:endParaRPr lang="en-US" altLang="zh-CN" dirty="0"/>
          </a:p>
          <a:p>
            <a:pPr marL="0" indent="0">
              <a:buNone/>
            </a:pPr>
            <a:r>
              <a:rPr lang="en-US" altLang="zh-CN" dirty="0"/>
              <a:t>vim myfile.txt </a:t>
            </a:r>
            <a:r>
              <a:rPr lang="zh-CN" altLang="en-US" dirty="0"/>
              <a:t>编辑文件</a:t>
            </a:r>
            <a:endParaRPr lang="en-US" altLang="zh-CN" dirty="0"/>
          </a:p>
          <a:p>
            <a:pPr marL="0" indent="0">
              <a:buNone/>
            </a:pPr>
            <a:r>
              <a:rPr lang="en-US" altLang="zh-CN" dirty="0" err="1"/>
              <a:t>rm</a:t>
            </a:r>
            <a:r>
              <a:rPr lang="en-US" altLang="zh-CN" dirty="0"/>
              <a:t> myfile.txt </a:t>
            </a:r>
            <a:r>
              <a:rPr lang="zh-CN" altLang="en-US" dirty="0"/>
              <a:t>删除文件</a:t>
            </a:r>
            <a:endParaRPr lang="en-US" altLang="zh-CN" dirty="0"/>
          </a:p>
          <a:p>
            <a:pPr marL="0" indent="0">
              <a:buNone/>
            </a:pPr>
            <a:r>
              <a:rPr lang="en-US" altLang="zh-CN" b="1" dirty="0"/>
              <a:t>2.3.</a:t>
            </a:r>
            <a:r>
              <a:rPr lang="zh-CN" altLang="en-US" b="1" dirty="0"/>
              <a:t>文件</a:t>
            </a:r>
            <a:r>
              <a:rPr lang="en-US" altLang="zh-CN" b="1" dirty="0"/>
              <a:t>/</a:t>
            </a:r>
            <a:r>
              <a:rPr lang="zh-CN" altLang="en-US" b="1" dirty="0"/>
              <a:t>文件夹操作</a:t>
            </a:r>
            <a:endParaRPr lang="en-US" altLang="zh-CN" b="1" dirty="0"/>
          </a:p>
          <a:p>
            <a:pPr marL="0" indent="0">
              <a:buNone/>
            </a:pPr>
            <a:r>
              <a:rPr lang="en-US" altLang="zh-CN" dirty="0"/>
              <a:t>ls </a:t>
            </a:r>
            <a:r>
              <a:rPr lang="zh-CN" altLang="en-US" dirty="0"/>
              <a:t>列出当前目录下的文件和文件夹</a:t>
            </a:r>
            <a:endParaRPr lang="en-US" altLang="zh-CN" dirty="0"/>
          </a:p>
          <a:p>
            <a:pPr marL="0" indent="0">
              <a:buNone/>
            </a:pPr>
            <a:r>
              <a:rPr lang="en-US" altLang="zh-CN" dirty="0" err="1"/>
              <a:t>chmod</a:t>
            </a:r>
            <a:r>
              <a:rPr lang="en-US" altLang="zh-CN" dirty="0"/>
              <a:t> </a:t>
            </a:r>
            <a:r>
              <a:rPr lang="zh-CN" altLang="en-US" dirty="0"/>
              <a:t>改变文件或者目录权限</a:t>
            </a:r>
            <a:endParaRPr lang="en-US" altLang="zh-CN" dirty="0"/>
          </a:p>
          <a:p>
            <a:pPr marL="0" indent="0">
              <a:buNone/>
            </a:pPr>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3.Linux</a:t>
            </a:r>
            <a:r>
              <a:rPr lang="zh-CN" altLang="en-US" dirty="0"/>
              <a:t>重定向</a:t>
            </a:r>
            <a:endParaRPr lang="en-US" dirty="0"/>
          </a:p>
        </p:txBody>
      </p:sp>
      <p:sp>
        <p:nvSpPr>
          <p:cNvPr id="3" name="内容占位符 2"/>
          <p:cNvSpPr>
            <a:spLocks noGrp="1"/>
          </p:cNvSpPr>
          <p:nvPr>
            <p:ph idx="1"/>
          </p:nvPr>
        </p:nvSpPr>
        <p:spPr/>
        <p:txBody>
          <a:bodyPr/>
          <a:lstStyle/>
          <a:p>
            <a:r>
              <a:rPr lang="en-US" altLang="zh-CN" sz="2400" dirty="0"/>
              <a:t>Linux</a:t>
            </a:r>
            <a:r>
              <a:rPr lang="zh-CN" altLang="en-US" sz="2400" dirty="0"/>
              <a:t>的基本逻辑为所有的东西都是文件</a:t>
            </a:r>
            <a:r>
              <a:rPr lang="en-US" altLang="zh-CN" sz="2400" dirty="0"/>
              <a:t>(</a:t>
            </a:r>
            <a:r>
              <a:rPr lang="en-US" altLang="zh-CN" sz="2400" dirty="0" err="1"/>
              <a:t>everthing</a:t>
            </a:r>
            <a:r>
              <a:rPr lang="en-US" altLang="zh-CN" sz="2400" dirty="0"/>
              <a:t> is a file)</a:t>
            </a:r>
            <a:r>
              <a:rPr lang="zh-CN" altLang="en-US" sz="2400" dirty="0"/>
              <a:t>，也就是说所有的内容都可以被视为文件并都可以用</a:t>
            </a:r>
            <a:r>
              <a:rPr lang="en-US" altLang="zh-CN" sz="2400" dirty="0"/>
              <a:t>cat</a:t>
            </a:r>
            <a:r>
              <a:rPr lang="zh-CN" altLang="en-US" sz="2400" dirty="0"/>
              <a:t>命令打印到屏幕上。当执行</a:t>
            </a:r>
            <a:r>
              <a:rPr lang="en-US" altLang="zh-CN" sz="2400" dirty="0"/>
              <a:t>shell</a:t>
            </a:r>
            <a:r>
              <a:rPr lang="zh-CN" altLang="en-US" sz="2400" dirty="0"/>
              <a:t>命令时，会默认打开</a:t>
            </a:r>
            <a:r>
              <a:rPr lang="en-US" altLang="zh-CN" sz="2400" dirty="0"/>
              <a:t>3</a:t>
            </a:r>
            <a:r>
              <a:rPr lang="zh-CN" altLang="en-US" sz="2400" dirty="0"/>
              <a:t>个文件，即标准输入文件、标准输出文件和错误输出文件，每个文件有对应的文件描述符来方便我们使用，以上三个文件的文件描述符分别是</a:t>
            </a:r>
            <a:r>
              <a:rPr lang="en-US" altLang="zh-CN" sz="2400" dirty="0"/>
              <a:t>0,1,2</a:t>
            </a:r>
            <a:r>
              <a:rPr lang="zh-CN" altLang="en-US" sz="2400" dirty="0"/>
              <a:t>，标准输入的默认情况为从键盘获得输入，标准输出的默认情况为输出到屏幕，错误输出默认情况输出到屏幕。</a:t>
            </a:r>
            <a:endParaRPr lang="en-US" sz="240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p>
        </p:txBody>
      </p:sp>
      <p:sp>
        <p:nvSpPr>
          <p:cNvPr id="3" name="内容占位符 2"/>
          <p:cNvSpPr>
            <a:spLocks noGrp="1"/>
          </p:cNvSpPr>
          <p:nvPr>
            <p:ph idx="1"/>
          </p:nvPr>
        </p:nvSpPr>
        <p:spPr/>
        <p:txBody>
          <a:bodyPr/>
          <a:lstStyle/>
          <a:p>
            <a:r>
              <a:rPr lang="en-US" dirty="0"/>
              <a:t>Example:</a:t>
            </a:r>
            <a:endParaRPr lang="en-US" dirty="0"/>
          </a:p>
          <a:p>
            <a:r>
              <a:rPr lang="en-US" dirty="0"/>
              <a:t>ls &gt; a.txt</a:t>
            </a:r>
            <a:endParaRPr lang="en-US" dirty="0"/>
          </a:p>
          <a:p>
            <a:r>
              <a:rPr lang="en-US" dirty="0"/>
              <a:t>ls &gt;&gt; a.txt</a:t>
            </a:r>
            <a:endParaRPr lang="en-US" dirty="0"/>
          </a:p>
          <a:p>
            <a:r>
              <a:rPr lang="en-US" dirty="0"/>
              <a:t>ls 1&gt;a.txt</a:t>
            </a:r>
            <a:endParaRPr lang="en-US" dirty="0"/>
          </a:p>
          <a:p>
            <a:r>
              <a:rPr lang="en-US" dirty="0"/>
              <a:t>ls 2&gt;a.txt</a:t>
            </a:r>
            <a:endParaRPr lang="en-US" dirty="0"/>
          </a:p>
          <a:p>
            <a:r>
              <a:rPr lang="en-US" dirty="0" err="1"/>
              <a:t>nohup</a:t>
            </a:r>
            <a:r>
              <a:rPr lang="en-US" dirty="0"/>
              <a:t> ./run.sh 2&gt;&amp;1 &gt;</a:t>
            </a:r>
            <a:r>
              <a:rPr lang="en-US" dirty="0" err="1"/>
              <a:t>nohup.out</a:t>
            </a:r>
            <a:r>
              <a:rPr lang="en-US" dirty="0"/>
              <a:t> &amp;</a:t>
            </a:r>
            <a:endParaRPr 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4.</a:t>
            </a:r>
            <a:r>
              <a:rPr lang="en-US" altLang="zh-CN" dirty="0"/>
              <a:t>Linux</a:t>
            </a:r>
            <a:r>
              <a:rPr lang="zh-CN" altLang="en-US" dirty="0"/>
              <a:t>的管道</a:t>
            </a:r>
            <a:endParaRPr lang="en-US" dirty="0"/>
          </a:p>
        </p:txBody>
      </p:sp>
      <p:sp>
        <p:nvSpPr>
          <p:cNvPr id="3" name="内容占位符 2"/>
          <p:cNvSpPr>
            <a:spLocks noGrp="1"/>
          </p:cNvSpPr>
          <p:nvPr>
            <p:ph idx="1"/>
          </p:nvPr>
        </p:nvSpPr>
        <p:spPr/>
        <p:txBody>
          <a:bodyPr/>
          <a:lstStyle/>
          <a:p>
            <a:r>
              <a:rPr lang="zh-CN" altLang="en-US" dirty="0"/>
              <a:t>如果想把上一个命令的输出结果作为下一个命令的输入可以使用管道进行操作</a:t>
            </a:r>
            <a:endParaRPr lang="en-US" altLang="zh-CN" dirty="0"/>
          </a:p>
          <a:p>
            <a:r>
              <a:rPr lang="en-US" dirty="0"/>
              <a:t>ls *.txt |</a:t>
            </a:r>
            <a:r>
              <a:rPr lang="en-US" dirty="0" err="1"/>
              <a:t>wc</a:t>
            </a:r>
            <a:endParaRPr lang="en-US" dirty="0"/>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84658" y="530086"/>
            <a:ext cx="11049000" cy="54673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700" dirty="0"/>
              <a:t>1.1</a:t>
            </a:r>
            <a:r>
              <a:rPr lang="zh-CN" altLang="en-US" sz="3700" dirty="0"/>
              <a:t>信息技术为大数据时代提供技术支撑</a:t>
            </a:r>
            <a:endParaRPr lang="en-US" sz="3700" dirty="0"/>
          </a:p>
        </p:txBody>
      </p:sp>
      <p:sp>
        <p:nvSpPr>
          <p:cNvPr id="3" name="内容占位符 2"/>
          <p:cNvSpPr>
            <a:spLocks noGrp="1"/>
          </p:cNvSpPr>
          <p:nvPr>
            <p:ph idx="1"/>
          </p:nvPr>
        </p:nvSpPr>
        <p:spPr>
          <a:xfrm>
            <a:off x="1097280" y="2108201"/>
            <a:ext cx="4298286" cy="3760891"/>
          </a:xfrm>
        </p:spPr>
        <p:txBody>
          <a:bodyPr/>
          <a:lstStyle/>
          <a:p>
            <a:r>
              <a:rPr lang="en-US" altLang="zh-CN" b="1" dirty="0"/>
              <a:t>2. CPU</a:t>
            </a:r>
            <a:r>
              <a:rPr lang="zh-CN" altLang="en-US" b="1" dirty="0"/>
              <a:t>处理能力大幅提升</a:t>
            </a:r>
            <a:endParaRPr lang="en-US" altLang="zh-CN" b="1" dirty="0"/>
          </a:p>
          <a:p>
            <a:pPr marL="0" indent="0">
              <a:buNone/>
            </a:pPr>
            <a:r>
              <a:rPr lang="en-US" altLang="zh-CN" dirty="0"/>
              <a:t>   </a:t>
            </a:r>
            <a:r>
              <a:rPr lang="zh-CN" altLang="en-US" dirty="0"/>
              <a:t>在</a:t>
            </a:r>
            <a:r>
              <a:rPr lang="en-US" altLang="zh-CN" dirty="0"/>
              <a:t>2013</a:t>
            </a:r>
            <a:r>
              <a:rPr lang="zh-CN" altLang="en-US" dirty="0"/>
              <a:t>年之前的很长一段时间，</a:t>
            </a:r>
            <a:r>
              <a:rPr lang="en-US" altLang="zh-CN" dirty="0"/>
              <a:t>CPU</a:t>
            </a:r>
            <a:r>
              <a:rPr lang="zh-CN" altLang="en-US" dirty="0"/>
              <a:t>处理速度的增加一直遵循“摩尔定律”，性能每隔</a:t>
            </a:r>
            <a:r>
              <a:rPr lang="en-US" altLang="zh-CN" dirty="0"/>
              <a:t>18</a:t>
            </a:r>
            <a:r>
              <a:rPr lang="zh-CN" altLang="en-US" dirty="0"/>
              <a:t>个月提高一倍，价格下降一半。</a:t>
            </a:r>
            <a:endParaRPr lang="en-US" altLang="zh-CN" dirty="0"/>
          </a:p>
          <a:p>
            <a:endParaRPr lang="en-US" dirty="0"/>
          </a:p>
        </p:txBody>
      </p:sp>
      <p:pic>
        <p:nvPicPr>
          <p:cNvPr id="4" name="Picture 4" descr="图片3"/>
          <p:cNvPicPr>
            <a:picLocks noChangeAspect="1" noChangeArrowheads="1"/>
          </p:cNvPicPr>
          <p:nvPr/>
        </p:nvPicPr>
        <p:blipFill>
          <a:blip r:embed="rId1" cstate="hqprint">
            <a:extLst>
              <a:ext uri="{28A0092B-C50C-407E-A947-70E740481C1C}">
                <a14:useLocalDpi xmlns:a14="http://schemas.microsoft.com/office/drawing/2010/main" val="0"/>
              </a:ext>
            </a:extLst>
          </a:blip>
          <a:srcRect/>
          <a:stretch>
            <a:fillRect/>
          </a:stretch>
        </p:blipFill>
        <p:spPr bwMode="auto">
          <a:xfrm>
            <a:off x="5414743" y="2096089"/>
            <a:ext cx="6400800" cy="412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ags/tag4.xml><?xml version="1.0" encoding="utf-8"?>
<p:tagLst xmlns:p="http://schemas.openxmlformats.org/presentationml/2006/main">
  <p:tag name="commondata" val="eyJoZGlkIjoiYzdkZjFjNDVlNGI5NWJlMDgxYTdlOWYxNTA4NzFmZDMifQ=="/>
</p:tagLst>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9DAD249-BF80-48EF-9AFB-36A11BCDC2CE}">
  <ds:schemaRefs/>
</ds:datastoreItem>
</file>

<file path=customXml/itemProps2.xml><?xml version="1.0" encoding="utf-8"?>
<ds:datastoreItem xmlns:ds="http://schemas.openxmlformats.org/officeDocument/2006/customXml" ds:itemID="{6F4F4D41-822D-40F2-A7AC-E4E6CB36CA7A}">
  <ds:schemaRefs/>
</ds:datastoreItem>
</file>

<file path=customXml/itemProps3.xml><?xml version="1.0" encoding="utf-8"?>
<ds:datastoreItem xmlns:ds="http://schemas.openxmlformats.org/officeDocument/2006/customXml" ds:itemID="{C5A59D56-2157-4202-9D02-F44E447A241D}">
  <ds:schemaRefs/>
</ds:datastoreItem>
</file>

<file path=docProps/app.xml><?xml version="1.0" encoding="utf-8"?>
<Properties xmlns="http://schemas.openxmlformats.org/officeDocument/2006/extended-properties" xmlns:vt="http://schemas.openxmlformats.org/officeDocument/2006/docPropsVTypes">
  <Template>{322CAFD7-CF9D-4C64-9A32-15835AA4A68B}tf56160789_win32</Template>
  <TotalTime>0</TotalTime>
  <Words>12400</Words>
  <Application>WPS Presentation</Application>
  <PresentationFormat>宽屏</PresentationFormat>
  <Paragraphs>531</Paragraphs>
  <Slides>75</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75</vt:i4>
      </vt:variant>
    </vt:vector>
  </HeadingPairs>
  <TitlesOfParts>
    <vt:vector size="88" baseType="lpstr">
      <vt:lpstr>Arial</vt:lpstr>
      <vt:lpstr>宋体</vt:lpstr>
      <vt:lpstr>Wingdings</vt:lpstr>
      <vt:lpstr>Calibri</vt:lpstr>
      <vt:lpstr>Franklin Gothic Book</vt:lpstr>
      <vt:lpstr>Bookman Old Style</vt:lpstr>
      <vt:lpstr>微软雅黑</vt:lpstr>
      <vt:lpstr>Arial Unicode MS</vt:lpstr>
      <vt:lpstr>等线</vt:lpstr>
      <vt:lpstr>Times New Roman</vt:lpstr>
      <vt:lpstr>Helvetica</vt:lpstr>
      <vt:lpstr>黑体</vt:lpstr>
      <vt:lpstr>Custom</vt:lpstr>
      <vt:lpstr>分布式存储与计算</vt:lpstr>
      <vt:lpstr>参考书</vt:lpstr>
      <vt:lpstr>上机</vt:lpstr>
      <vt:lpstr>PowerPoint 演示文稿</vt:lpstr>
      <vt:lpstr>第一章 绪论</vt:lpstr>
      <vt:lpstr>绪论</vt:lpstr>
      <vt:lpstr>1.1信息技术为大数据时代提供技术支撑</vt:lpstr>
      <vt:lpstr>PowerPoint 演示文稿</vt:lpstr>
      <vt:lpstr>1.1信息技术为大数据时代提供技术支撑</vt:lpstr>
      <vt:lpstr>1.1信息技术为大数据时代提供技术支撑</vt:lpstr>
      <vt:lpstr>1.2 数据产生方式的变革</vt:lpstr>
      <vt:lpstr>1.3 大数据的特点（4v）</vt:lpstr>
      <vt:lpstr>PowerPoint 演示文稿</vt:lpstr>
      <vt:lpstr>1.3 大数据的特点（4v）</vt:lpstr>
      <vt:lpstr>1.4 大数据的影响-科学研究</vt:lpstr>
      <vt:lpstr>PowerPoint 演示文稿</vt:lpstr>
      <vt:lpstr>1.4 大数据的影响-思维方式</vt:lpstr>
      <vt:lpstr>1.4 大数据的影响-思维方式</vt:lpstr>
      <vt:lpstr>1.5 大数据的技术</vt:lpstr>
      <vt:lpstr>1.5 大数据的技术</vt:lpstr>
      <vt:lpstr>PowerPoint 演示文稿</vt:lpstr>
      <vt:lpstr>1.6 大数据计算模式</vt:lpstr>
      <vt:lpstr>绪论</vt:lpstr>
      <vt:lpstr>2.1 分布式系统-什么是分布式系统</vt:lpstr>
      <vt:lpstr>2.1 分布式系统-特点</vt:lpstr>
      <vt:lpstr>2.1 分布式系统-特点</vt:lpstr>
      <vt:lpstr>2.1 分布式系统-为什么使用分布式系统</vt:lpstr>
      <vt:lpstr>2.2 分布式系统的性能-分解数据</vt:lpstr>
      <vt:lpstr>2.3 代码向数据移动逻辑-分解任务</vt:lpstr>
      <vt:lpstr>2.4 分布式系统构成</vt:lpstr>
      <vt:lpstr>2.4 分布式系统构成</vt:lpstr>
      <vt:lpstr>2.4 分布式系统构成</vt:lpstr>
      <vt:lpstr>3.5 与超级计算机的区别</vt:lpstr>
      <vt:lpstr>PowerPoint 演示文稿</vt:lpstr>
      <vt:lpstr>PowerPoint 演示文稿</vt:lpstr>
      <vt:lpstr>3.5 与超级计算机的区别</vt:lpstr>
      <vt:lpstr>PowerPoint 演示文稿</vt:lpstr>
      <vt:lpstr>绪论</vt:lpstr>
      <vt:lpstr>3.1 Hadoop 简介</vt:lpstr>
      <vt:lpstr>PowerPoint 演示文稿</vt:lpstr>
      <vt:lpstr>3.2 Hadoop 发展历史</vt:lpstr>
      <vt:lpstr>PowerPoint 演示文稿</vt:lpstr>
      <vt:lpstr>3.2 Hadoop 发展历史</vt:lpstr>
      <vt:lpstr>3.3 Hadoop的特点</vt:lpstr>
      <vt:lpstr>3.4 Hadoop的应用现状</vt:lpstr>
      <vt:lpstr>3.4 Hadoop的应用现状</vt:lpstr>
      <vt:lpstr>PowerPoint 演示文稿</vt:lpstr>
      <vt:lpstr>3.5 Hadoop的核心组成</vt:lpstr>
      <vt:lpstr>PowerPoint 演示文稿</vt:lpstr>
      <vt:lpstr>PowerPoint 演示文稿</vt:lpstr>
      <vt:lpstr>3.6 Hadoop的生态系统</vt:lpstr>
      <vt:lpstr>PowerPoint 演示文稿</vt:lpstr>
      <vt:lpstr>PowerPoint 演示文稿</vt:lpstr>
      <vt:lpstr>绪论</vt:lpstr>
      <vt:lpstr>4.1 什么是Spark</vt:lpstr>
      <vt:lpstr>PowerPoint 演示文稿</vt:lpstr>
      <vt:lpstr>4.2 Spark 发展历史</vt:lpstr>
      <vt:lpstr>4.3 Spark 的特点</vt:lpstr>
      <vt:lpstr>PowerPoint 演示文稿</vt:lpstr>
      <vt:lpstr>4.4 Spark与Hadoop比较</vt:lpstr>
      <vt:lpstr>4.4 Spark与Hadoop比较</vt:lpstr>
      <vt:lpstr>4.4 Spark与Hadoop比较</vt:lpstr>
      <vt:lpstr>PowerPoint 演示文稿</vt:lpstr>
      <vt:lpstr>PowerPoint 演示文稿</vt:lpstr>
      <vt:lpstr>4.5 Spark组件</vt:lpstr>
      <vt:lpstr>4.5 Spark组件</vt:lpstr>
      <vt:lpstr>PowerPoint 演示文稿</vt:lpstr>
      <vt:lpstr>附录</vt:lpstr>
      <vt:lpstr>1.Linux操作系统</vt:lpstr>
      <vt:lpstr>2.Linux基本操作</vt:lpstr>
      <vt:lpstr>2.Linux基本操作</vt:lpstr>
      <vt:lpstr>2.Linux基本操作</vt:lpstr>
      <vt:lpstr>3.Linux重定向</vt:lpstr>
      <vt:lpstr>PowerPoint 演示文稿</vt:lpstr>
      <vt:lpstr>4.Linux的管道</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分布式存储与计算</dc:title>
  <dc:creator>Kui Wang</dc:creator>
  <cp:lastModifiedBy>Kui</cp:lastModifiedBy>
  <cp:revision>34</cp:revision>
  <dcterms:created xsi:type="dcterms:W3CDTF">2024-02-18T08:39:00Z</dcterms:created>
  <dcterms:modified xsi:type="dcterms:W3CDTF">2025-09-13T08:07:53Z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01E6B289BEBC40FC8CDDD7F876AEC172_12</vt:lpwstr>
  </property>
  <property fmtid="{D5CDD505-2E9C-101B-9397-08002B2CF9AE}" pid="4" name="KSOProductBuildVer">
    <vt:lpwstr>1033-12.2.0.22549</vt:lpwstr>
  </property>
</Properties>
</file>